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34"/>
  </p:notesMasterIdLst>
  <p:handoutMasterIdLst>
    <p:handoutMasterId r:id="rId35"/>
  </p:handoutMasterIdLst>
  <p:sldIdLst>
    <p:sldId id="256" r:id="rId5"/>
    <p:sldId id="700" r:id="rId6"/>
    <p:sldId id="701" r:id="rId7"/>
    <p:sldId id="702" r:id="rId8"/>
    <p:sldId id="606" r:id="rId9"/>
    <p:sldId id="652" r:id="rId10"/>
    <p:sldId id="715" r:id="rId11"/>
    <p:sldId id="653" r:id="rId12"/>
    <p:sldId id="717" r:id="rId13"/>
    <p:sldId id="718" r:id="rId14"/>
    <p:sldId id="721" r:id="rId15"/>
    <p:sldId id="704" r:id="rId16"/>
    <p:sldId id="706" r:id="rId17"/>
    <p:sldId id="707" r:id="rId18"/>
    <p:sldId id="708" r:id="rId19"/>
    <p:sldId id="709" r:id="rId20"/>
    <p:sldId id="687" r:id="rId21"/>
    <p:sldId id="679" r:id="rId22"/>
    <p:sldId id="722" r:id="rId23"/>
    <p:sldId id="723" r:id="rId24"/>
    <p:sldId id="681" r:id="rId25"/>
    <p:sldId id="724" r:id="rId26"/>
    <p:sldId id="698" r:id="rId27"/>
    <p:sldId id="725" r:id="rId28"/>
    <p:sldId id="726" r:id="rId29"/>
    <p:sldId id="659" r:id="rId30"/>
    <p:sldId id="615" r:id="rId31"/>
    <p:sldId id="616" r:id="rId32"/>
    <p:sldId id="604" r:id="rId3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ader" id="{42A6C774-8026-4CED-8D42-1D30F1AE8412}">
          <p14:sldIdLst>
            <p14:sldId id="256"/>
            <p14:sldId id="700"/>
            <p14:sldId id="701"/>
            <p14:sldId id="702"/>
            <p14:sldId id="606"/>
          </p14:sldIdLst>
        </p14:section>
        <p14:section name="Latest Progress" id="{8B720AAE-08F8-4CD7-9712-0D797BBE7787}">
          <p14:sldIdLst>
            <p14:sldId id="652"/>
            <p14:sldId id="715"/>
          </p14:sldIdLst>
        </p14:section>
        <p14:section name="Secure Browser" id="{BE80A13A-3E00-43C9-8B6A-DC7BF4EDE355}">
          <p14:sldIdLst>
            <p14:sldId id="653"/>
            <p14:sldId id="717"/>
            <p14:sldId id="718"/>
            <p14:sldId id="721"/>
            <p14:sldId id="704"/>
            <p14:sldId id="706"/>
            <p14:sldId id="707"/>
            <p14:sldId id="708"/>
            <p14:sldId id="709"/>
            <p14:sldId id="687"/>
          </p14:sldIdLst>
        </p14:section>
        <p14:section name="Phased Onboarding" id="{BEB28B57-3168-4CA4-AFD9-53515B82E248}">
          <p14:sldIdLst>
            <p14:sldId id="679"/>
            <p14:sldId id="722"/>
            <p14:sldId id="723"/>
          </p14:sldIdLst>
        </p14:section>
        <p14:section name="Case Reassignment" id="{447368A8-548A-4F37-8AA8-07B8BDE85C58}">
          <p14:sldIdLst>
            <p14:sldId id="681"/>
            <p14:sldId id="724"/>
          </p14:sldIdLst>
        </p14:section>
        <p14:section name="Q&amp;A and Close" id="{27471815-2331-49FA-A766-CFD9DD08A696}">
          <p14:sldIdLst>
            <p14:sldId id="698"/>
            <p14:sldId id="725"/>
            <p14:sldId id="726"/>
            <p14:sldId id="659"/>
            <p14:sldId id="615"/>
            <p14:sldId id="616"/>
            <p14:sldId id="6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D4A30B-7624-4AE6-A04B-5B156BA0C891}" name="Coles, Vivien (LAA)" initials="C(" userId="S::vivien.coles@justice.gov.uk::7120989f-f8eb-40ff-bb55-9190c3e575a0" providerId="AD"/>
  <p188:author id="{0D4FF91A-EEF6-BF33-8D82-9BBDDB61E6EB}" name="Johanson, Nicola (LAA)" initials="" userId="S::Nicola.Johanson@justice.gov.uk::989fc92a-d67c-40cd-87e6-357524d90c4e" providerId="AD"/>
  <p188:author id="{9B7B4222-A05D-4245-B042-F77F9CAD4CA4}" name="Aslam, Samera" initials="SA" userId="S::Samera.Aslam@justice.gov.uk::c26f2da6-6b7a-46f6-b709-184eb2373bd3" providerId="AD"/>
  <p188:author id="{DFC84339-7FE6-D0BB-8549-4685F79E1870}" name="Bready, David | He/His" initials="DB" userId="S::David.Bready@justice.gov.uk::ab06619d-4035-42cc-a215-da4dd6c7acc3" providerId="AD"/>
  <p188:author id="{C836644A-1EA2-E1B1-6D4D-A81665371522}" name="Goddard, Tammy | She/Hers" initials="GT|S" userId="S::Tammy.Goddard@justice.gov.uk::d78adb15-2ef7-4946-b0f0-f690891709e6" providerId="AD"/>
  <p188:author id="{2D163652-35C2-0072-3EA9-46DCB3A70FA3}" name="Johanson, Nicola (LAA)" initials="JN" userId="S::nicola.johanson@justice.gov.uk::989fc92a-d67c-40cd-87e6-357524d90c4e" providerId="AD"/>
  <p188:author id="{24164052-9AE4-51F9-82D1-92726A924E62}" name="Aslam, Samera" initials="AS" userId="S::samera.aslam@justice.gov.uk::c26f2da6-6b7a-46f6-b709-184eb2373bd3" providerId="AD"/>
  <p188:author id="{E2A7F996-C7DE-1F35-3D6F-B0F170EBC248}" name="Goddard, Tammy | She/Hers" initials="GS" userId="S::tammy.goddard@justice.gov.uk::d78adb15-2ef7-4946-b0f0-f690891709e6" providerId="AD"/>
  <p188:author id="{DD52089A-593C-CC4A-5774-E884C6CEDC2C}" name="Broomfield, Tim" initials="TB" userId="S::Tim.Broomfield@justice.gov.uk::6b9674c8-c20a-45a3-acfd-c896742ca0db" providerId="AD"/>
  <p188:author id="{7D360AAB-6685-4234-DEF4-572E952E1DFB}" name="Damiao, Robert (LAA)" initials="RD" userId="S::Robert.Damiao@justice.gov.uk::94b4f98b-ab02-4799-bb6c-3926920274e5" providerId="AD"/>
  <p188:author id="{FDDF31B1-706F-D8B6-C38F-CA0C4418F11B}" name="Facey, John (LAA)" initials="FJ" userId="S::john.facey@justice.gov.uk::34168b67-63a6-48eb-b717-55942f7a085f" providerId="AD"/>
  <p188:author id="{E0BB2FC2-7C12-D8B0-B57E-723615BF5B3D}" name="Keith, Helen (LAA)" initials="KH" userId="S::helen.keith@justice.gov.uk::5d0e150b-8eb9-4481-ac48-1ecf4beac3fe" providerId="AD"/>
  <p188:author id="{EFBA9FC5-CDC4-CE75-38CF-41E631E503DC}" name="Adams, Catherine" initials="CA" userId="S::Catherine.Adams3@justice.gov.uk::e256ee51-277c-4d94-8c18-ddede75e2cce" providerId="AD"/>
  <p188:author id="{5E46C6C9-0C63-6F54-B0EF-658F1884BC9E}" name="Richardson, Lisa (LAA)" initials="R(" userId="S::lisa.richardson@justice.gov.uk::f4e72355-deeb-4ad7-8a88-89a285c5543a" providerId="AD"/>
  <p188:author id="{30C5C1CB-1403-D7CD-2DF5-1034CA25EF1D}" name="Cooke, Tristan (LAA)" initials="C(" userId="S::tristan.cooke@justice.gov.uk::c21cef33-142e-469e-ba6b-fc879a42e58a" providerId="AD"/>
  <p188:author id="{50ED13CE-A368-91DE-5384-8E75036AE473}" name="Stedman, Kate | She/Hers" initials="SS" userId="S::kate.stedman@justice.gov.uk::e711748b-9d2d-451c-a372-ed2861724fa8" providerId="AD"/>
  <p188:author id="{159644DA-51BB-DE77-D7A7-18238DFBFA60}" name="Randall, Raeesa | She/Hers" initials="RS" userId="S::raeesa.randall@justice.gov.uk::7dd57af2-8e7c-4a84-a1ba-16785b420510" providerId="AD"/>
  <p188:author id="{777042E6-F7F0-8AA2-6277-F6C86D9BC3D7}" name="Wardale, Sean (LAA) | He/His" initials="SW" userId="S::Sean.Wardale@justice.gov.uk::2f9f32ba-e349-4390-9b8b-04c425bf0330" providerId="AD"/>
  <p188:author id="{C3E2CBE6-B3A2-B49D-C743-66EAE60F4511}" name="Billing, Michelle" initials="BM" userId="S::Michelle.Billing@justice.gov.uk::8a8cd4b5-51a3-4791-ad3b-2b63430444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3EC"/>
    <a:srgbClr val="00B050"/>
    <a:srgbClr val="1ECACE"/>
    <a:srgbClr val="ECEDF4"/>
    <a:srgbClr val="D9D9D9"/>
    <a:srgbClr val="575C96"/>
    <a:srgbClr val="F2F2F2"/>
    <a:srgbClr val="F8F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DEC7F-2E32-435B-9F30-BEFEE7F310DD}" v="216" dt="2025-11-17T14:01:03.093"/>
    <p1510:client id="{0DB07FF1-5C23-A84D-D851-F15F299024A2}" v="3" dt="2025-11-18T09:58:13.506"/>
    <p1510:client id="{19A7AAFE-B5A4-47D1-94B3-76B2D23387FA}" v="1" dt="2025-11-18T09:49:43.016"/>
    <p1510:client id="{2E1E0E3C-CEF2-47EB-B24F-D46315177EF3}" v="1" dt="2025-11-17T14:32:09.939"/>
    <p1510:client id="{3569B8BE-7926-4603-90E1-9754BFA01DB6}" v="2" dt="2025-11-18T08:51:35.178"/>
    <p1510:client id="{40F2257E-2FE0-BD4D-9340-689805F3B0DE}" v="11" dt="2025-11-18T10:13:36.399"/>
    <p1510:client id="{7507BF82-54CE-484D-9D80-0177F190EEEB}" v="318" dt="2025-11-18T12:18:05.576"/>
    <p1510:client id="{B7F7008E-9FBD-7AFD-4903-D1B0E85AD671}" v="4" dt="2025-11-18T09:52:50.322"/>
    <p1510:client id="{C5612D84-1DBB-4931-91DB-8A99BB60CD23}" v="1543" dt="2025-11-18T12:32:27.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86" autoAdjust="0"/>
  </p:normalViewPr>
  <p:slideViewPr>
    <p:cSldViewPr snapToGrid="0">
      <p:cViewPr varScale="1">
        <p:scale>
          <a:sx n="60" d="100"/>
          <a:sy n="60" d="100"/>
        </p:scale>
        <p:origin x="1260"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hyperlink" Target="https://www.youtube.com/@legalaidagency4058?app=desktop" TargetMode="External"/><Relationship Id="rId1" Type="http://schemas.openxmlformats.org/officeDocument/2006/relationships/hyperlink" Target="https://legalaidlearning.justice.gov.uk/"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youtube.com/@legalaidagency4058?app=desktop" TargetMode="External"/><Relationship Id="rId1" Type="http://schemas.openxmlformats.org/officeDocument/2006/relationships/hyperlink" Target="https://legalaidlearning.justice.gov.uk/"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eur03.safelinks.protection.outlook.com/?url=https%3A%2F%2Flabulletin.org.uk%2Fc%2FAQipARCniPMGGOKro8UCIOiVyp0Bm1r9RGAHRAUnz4XvDMoUT5bKy0dLOu3xqbkA7vtoAO0&amp;data=05%7C02%7CTammy.Goddard%40justice.gov.uk%7Cd8df38a031b04aabb73708dc6ab4a2d3%7Cc687472871e641fea9e12e8c36776ad8%7C0%7C0%7C638502571293822287%7CUnknown%7CTWFpbGZsb3d8eyJWIjoiMC4wLjAwMDAiLCJQIjoiV2luMzIiLCJBTiI6Ik1haWwiLCJXVCI6Mn0%3D%7C0%7C%7C%7C&amp;sdata=V0Tv3AX9aGYaZEWa2RdEku7NEo4Ce4aBmd9rmscpgGs%3D&amp;reserved=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FF9991D-4474-498A-A74B-32475B5B3E8F}">
      <dgm:prSet custT="1"/>
      <dgm:spPr/>
      <dgm:t>
        <a:bodyPr/>
        <a:lstStyle/>
        <a:p>
          <a:r>
            <a:rPr lang="en-GB" sz="2000" b="1" noProof="0">
              <a:latin typeface="+mn-lt"/>
              <a:cs typeface="Arial" panose="020B0604020202020204" pitchFamily="34" charset="0"/>
            </a:rPr>
            <a:t>Online Support Webchat</a:t>
          </a:r>
        </a:p>
      </dgm:t>
    </dgm:pt>
    <dgm:pt modelId="{7BB3D060-DF92-4C81-8A00-A6902184DB46}" type="parTrans" cxnId="{8C598C6B-5EB6-48E3-8FA3-E115F7BF233B}">
      <dgm:prSet/>
      <dgm:spPr/>
      <dgm:t>
        <a:bodyPr/>
        <a:lstStyle/>
        <a:p>
          <a:endParaRPr lang="en-GB" sz="2000">
            <a:solidFill>
              <a:schemeClr val="tx1"/>
            </a:solidFill>
            <a:latin typeface="+mn-lt"/>
            <a:cs typeface="Arial" panose="020B0604020202020204" pitchFamily="34" charset="0"/>
          </a:endParaRPr>
        </a:p>
      </dgm:t>
    </dgm:pt>
    <dgm:pt modelId="{9D06D4CA-519E-49D8-AF73-1CDA1C1C4C9D}" type="sibTrans" cxnId="{8C598C6B-5EB6-48E3-8FA3-E115F7BF233B}">
      <dgm:prSet/>
      <dgm:spPr/>
      <dgm:t>
        <a:bodyPr/>
        <a:lstStyle/>
        <a:p>
          <a:endParaRPr lang="en-GB" sz="2000">
            <a:solidFill>
              <a:schemeClr val="tx1"/>
            </a:solidFill>
            <a:latin typeface="+mn-lt"/>
            <a:cs typeface="Arial" panose="020B0604020202020204" pitchFamily="34" charset="0"/>
          </a:endParaRPr>
        </a:p>
      </dgm:t>
    </dgm:pt>
    <dgm:pt modelId="{E3D3CAF0-9275-4665-8A09-F921D8210FA7}">
      <dgm:prSet custT="1"/>
      <dgm:spPr/>
      <dgm:t>
        <a:bodyPr/>
        <a:lstStyle/>
        <a:p>
          <a:r>
            <a:rPr lang="en-GB" sz="2000" b="0" noProof="0" dirty="0">
              <a:latin typeface="+mn-lt"/>
              <a:cs typeface="Arial" panose="020B0604020202020204" pitchFamily="34" charset="0"/>
            </a:rPr>
            <a:t>Use webchat for help with IT system issues: </a:t>
          </a:r>
          <a:r>
            <a:rPr lang="en-GB" sz="2000" dirty="0">
              <a:hlinkClick xmlns:r="http://schemas.openxmlformats.org/officeDocument/2006/relationships" r:id="rId1"/>
            </a:rPr>
            <a:t>Legal Aid Learning</a:t>
          </a:r>
          <a:r>
            <a:rPr lang="en-GB" sz="2000" b="0" noProof="0" dirty="0">
              <a:latin typeface="+mn-lt"/>
              <a:cs typeface="Arial" panose="020B0604020202020204" pitchFamily="34" charset="0"/>
            </a:rPr>
            <a:t> </a:t>
          </a:r>
          <a:endParaRPr lang="en-GB" sz="2000" noProof="0" dirty="0">
            <a:latin typeface="+mn-lt"/>
            <a:cs typeface="Arial" panose="020B0604020202020204" pitchFamily="34" charset="0"/>
          </a:endParaRPr>
        </a:p>
      </dgm:t>
    </dgm:pt>
    <dgm:pt modelId="{D400898B-3491-4E24-8D88-87A0C6592076}" type="parTrans" cxnId="{743D7006-819D-4607-B793-8F0BA6843E08}">
      <dgm:prSet/>
      <dgm:spPr/>
      <dgm:t>
        <a:bodyPr/>
        <a:lstStyle/>
        <a:p>
          <a:endParaRPr lang="en-GB" sz="2000">
            <a:solidFill>
              <a:schemeClr val="tx1"/>
            </a:solidFill>
            <a:latin typeface="+mn-lt"/>
            <a:cs typeface="Arial" panose="020B0604020202020204" pitchFamily="34" charset="0"/>
          </a:endParaRPr>
        </a:p>
      </dgm:t>
    </dgm:pt>
    <dgm:pt modelId="{2ED1BAF0-E8E7-4B77-822B-45D73CBFAD7D}" type="sibTrans" cxnId="{743D7006-819D-4607-B793-8F0BA6843E08}">
      <dgm:prSet/>
      <dgm:spPr/>
      <dgm:t>
        <a:bodyPr/>
        <a:lstStyle/>
        <a:p>
          <a:endParaRPr lang="en-GB" sz="2000">
            <a:solidFill>
              <a:schemeClr val="tx1"/>
            </a:solidFill>
            <a:latin typeface="+mn-lt"/>
            <a:cs typeface="Arial" panose="020B0604020202020204" pitchFamily="34" charset="0"/>
          </a:endParaRPr>
        </a:p>
      </dgm:t>
    </dgm:pt>
    <dgm:pt modelId="{817C6758-BB3C-4238-AEC6-C294BC4D0C2F}">
      <dgm:prSet custT="1"/>
      <dgm:spPr/>
      <dgm:t>
        <a:bodyPr/>
        <a:lstStyle/>
        <a:p>
          <a:r>
            <a:rPr lang="en-GB" sz="2000" b="1" noProof="0">
              <a:latin typeface="+mn-lt"/>
              <a:cs typeface="Arial" panose="020B0604020202020204" pitchFamily="34" charset="0"/>
            </a:rPr>
            <a:t>Webinar Recordings</a:t>
          </a:r>
        </a:p>
      </dgm:t>
    </dgm:pt>
    <dgm:pt modelId="{0CDD2F1D-7352-4ECA-8BD2-BCF4530B0D9A}" type="parTrans" cxnId="{DF136F73-6E4D-49A6-AE0E-F16A36B1B07E}">
      <dgm:prSet/>
      <dgm:spPr/>
      <dgm:t>
        <a:bodyPr/>
        <a:lstStyle/>
        <a:p>
          <a:endParaRPr lang="en-GB" sz="2000">
            <a:solidFill>
              <a:schemeClr val="tx1"/>
            </a:solidFill>
            <a:latin typeface="+mn-lt"/>
            <a:cs typeface="Arial" panose="020B0604020202020204" pitchFamily="34" charset="0"/>
          </a:endParaRPr>
        </a:p>
      </dgm:t>
    </dgm:pt>
    <dgm:pt modelId="{A37DBEA1-0418-4940-92F3-4D745BF975FA}" type="sibTrans" cxnId="{DF136F73-6E4D-49A6-AE0E-F16A36B1B07E}">
      <dgm:prSet/>
      <dgm:spPr/>
      <dgm:t>
        <a:bodyPr/>
        <a:lstStyle/>
        <a:p>
          <a:endParaRPr lang="en-GB" sz="2000">
            <a:solidFill>
              <a:schemeClr val="tx1"/>
            </a:solidFill>
            <a:latin typeface="+mn-lt"/>
            <a:cs typeface="Arial" panose="020B0604020202020204" pitchFamily="34" charset="0"/>
          </a:endParaRPr>
        </a:p>
      </dgm:t>
    </dgm:pt>
    <dgm:pt modelId="{9AB8DC72-3743-4347-AFDE-FA81DC32C4DE}">
      <dgm:prSet custT="1"/>
      <dgm:spPr/>
      <dgm:t>
        <a:bodyPr/>
        <a:lstStyle/>
        <a:p>
          <a:r>
            <a:rPr lang="en-GB" sz="2000" noProof="0">
              <a:latin typeface="+mn-lt"/>
              <a:cs typeface="Arial" panose="020B0604020202020204" pitchFamily="34" charset="0"/>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sz="2000">
            <a:solidFill>
              <a:schemeClr val="tx1"/>
            </a:solidFill>
            <a:latin typeface="+mn-lt"/>
            <a:cs typeface="Arial" panose="020B0604020202020204" pitchFamily="34" charset="0"/>
          </a:endParaRPr>
        </a:p>
      </dgm:t>
    </dgm:pt>
    <dgm:pt modelId="{F52BA62B-01BB-43ED-BC06-399838749566}" type="sibTrans" cxnId="{47BC9C78-6A5E-4521-AA53-B1FCF8BC6993}">
      <dgm:prSet/>
      <dgm:spPr/>
      <dgm:t>
        <a:bodyPr/>
        <a:lstStyle/>
        <a:p>
          <a:endParaRPr lang="en-GB" sz="2000">
            <a:solidFill>
              <a:schemeClr val="tx1"/>
            </a:solidFill>
            <a:latin typeface="+mn-lt"/>
            <a:cs typeface="Arial" panose="020B0604020202020204" pitchFamily="34" charset="0"/>
          </a:endParaRPr>
        </a:p>
      </dgm:t>
    </dgm:pt>
    <dgm:pt modelId="{1ACFDEDA-C65A-4719-A1C4-907D4D8ED6AA}">
      <dgm:prSet custT="1"/>
      <dgm:spPr/>
      <dgm:t>
        <a:bodyPr/>
        <a:lstStyle/>
        <a:p>
          <a:r>
            <a:rPr lang="en-GB" sz="2000" noProof="0" dirty="0">
              <a:latin typeface="+mn-lt"/>
              <a:cs typeface="Arial" panose="020B0604020202020204" pitchFamily="34" charset="0"/>
            </a:rPr>
            <a:t>Popular sessions are posted on the training website: </a:t>
          </a:r>
          <a:r>
            <a:rPr lang="en-GB" sz="2000" noProof="0" dirty="0">
              <a:solidFill>
                <a:srgbClr val="575C96"/>
              </a:solidFill>
              <a:latin typeface="+mn-lt"/>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r>
            <a:rPr lang="en-GB" sz="2000" noProof="0" dirty="0">
              <a:solidFill>
                <a:srgbClr val="575C96"/>
              </a:solidFill>
              <a:latin typeface="+mn-lt"/>
              <a:cs typeface="Arial" panose="020B0604020202020204" pitchFamily="34" charset="0"/>
            </a:rPr>
            <a:t> </a:t>
          </a:r>
          <a:r>
            <a:rPr lang="en-GB" sz="2000" noProof="0" dirty="0">
              <a:latin typeface="+mn-lt"/>
            </a:rPr>
            <a:t>and the LAA YouTube channel: </a:t>
          </a:r>
          <a:r>
            <a:rPr lang="en-GB" sz="2000" noProof="0" dirty="0">
              <a:solidFill>
                <a:srgbClr val="575C96"/>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Legal Aid Agency </a:t>
          </a:r>
          <a:r>
            <a:rPr lang="en-GB" sz="2000" noProof="0" dirty="0" err="1">
              <a:solidFill>
                <a:srgbClr val="575C96"/>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youtube</a:t>
          </a:r>
          <a:r>
            <a:rPr lang="en-GB" sz="2000" noProof="0" dirty="0">
              <a:solidFill>
                <a:srgbClr val="575C96"/>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 channel</a:t>
          </a:r>
          <a:r>
            <a:rPr lang="en-GB" sz="2000" noProof="0" dirty="0">
              <a:latin typeface="+mn-lt"/>
            </a:rPr>
            <a:t>. Remember to like and subscribe!</a:t>
          </a:r>
          <a:endParaRPr lang="en-GB" sz="2000" noProof="0" dirty="0">
            <a:latin typeface="+mn-lt"/>
            <a:cs typeface="Arial" panose="020B0604020202020204" pitchFamily="34" charset="0"/>
          </a:endParaRPr>
        </a:p>
      </dgm:t>
    </dgm:pt>
    <dgm:pt modelId="{D0472BEE-B72A-4B74-AD67-60CBA67680C0}" type="parTrans" cxnId="{D07709A5-82E2-4556-B367-86A02293D130}">
      <dgm:prSet/>
      <dgm:spPr/>
      <dgm:t>
        <a:bodyPr/>
        <a:lstStyle/>
        <a:p>
          <a:endParaRPr lang="en-GB" sz="2000">
            <a:solidFill>
              <a:schemeClr val="tx1"/>
            </a:solidFill>
            <a:latin typeface="+mn-lt"/>
            <a:cs typeface="Arial" panose="020B0604020202020204" pitchFamily="34" charset="0"/>
          </a:endParaRPr>
        </a:p>
      </dgm:t>
    </dgm:pt>
    <dgm:pt modelId="{E55098D6-E1A0-4FC2-BE29-9C8C9D7ABCC0}" type="sibTrans" cxnId="{D07709A5-82E2-4556-B367-86A02293D130}">
      <dgm:prSet/>
      <dgm:spPr/>
      <dgm:t>
        <a:bodyPr/>
        <a:lstStyle/>
        <a:p>
          <a:endParaRPr lang="en-GB" sz="2000">
            <a:solidFill>
              <a:schemeClr val="tx1"/>
            </a:solidFill>
            <a:latin typeface="+mn-lt"/>
            <a:cs typeface="Arial" panose="020B0604020202020204" pitchFamily="34" charset="0"/>
          </a:endParaRPr>
        </a:p>
      </dgm:t>
    </dgm:pt>
    <dgm:pt modelId="{F326CDFE-C63A-487F-A5D8-1814D1401B77}" type="pres">
      <dgm:prSet presAssocID="{4F72BB69-779C-4E92-8A9B-EF5EF705EDE1}" presName="linear" presStyleCnt="0">
        <dgm:presLayoutVars>
          <dgm:dir/>
          <dgm:animLvl val="lvl"/>
          <dgm:resizeHandles val="exact"/>
        </dgm:presLayoutVars>
      </dgm:prSet>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0" presStyleCnt="2"/>
      <dgm:spPr/>
    </dgm:pt>
    <dgm:pt modelId="{FE77AF1C-3A89-4C0E-AAED-39D2B822CEDF}" type="pres">
      <dgm:prSet presAssocID="{4FF9991D-4474-498A-A74B-32475B5B3E8F}" presName="parentText" presStyleLbl="node1" presStyleIdx="0" presStyleCnt="2">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0" presStyleCnt="2">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0" presStyleCnt="2"/>
      <dgm:spPr/>
    </dgm:pt>
    <dgm:pt modelId="{DE41F533-A90B-4791-A97F-D2263066D35F}" type="pres">
      <dgm:prSet presAssocID="{817C6758-BB3C-4238-AEC6-C294BC4D0C2F}" presName="parentText" presStyleLbl="node1" presStyleIdx="1" presStyleCnt="2">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1" presStyleCnt="2">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9A99A73A-3C7C-44B4-9A33-682E7B13ED2F}" type="presOf" srcId="{9AB8DC72-3743-4347-AFDE-FA81DC32C4DE}" destId="{64286BCF-409A-4199-93D7-EC97D8E5BBF6}" srcOrd="0" destOrd="0" presId="urn:microsoft.com/office/officeart/2005/8/layout/list1"/>
    <dgm:cxn modelId="{8C598C6B-5EB6-48E3-8FA3-E115F7BF233B}" srcId="{4F72BB69-779C-4E92-8A9B-EF5EF705EDE1}" destId="{4FF9991D-4474-498A-A74B-32475B5B3E8F}" srcOrd="0" destOrd="0" parTransId="{7BB3D060-DF92-4C81-8A00-A6902184DB46}" sibTransId="{9D06D4CA-519E-49D8-AF73-1CDA1C1C4C9D}"/>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1" destOrd="0" parTransId="{0CDD2F1D-7352-4ECA-8BD2-BCF4530B0D9A}" sibTransId="{A37DBEA1-0418-4940-92F3-4D745BF975FA}"/>
    <dgm:cxn modelId="{47BC9C78-6A5E-4521-AA53-B1FCF8BC6993}" srcId="{817C6758-BB3C-4238-AEC6-C294BC4D0C2F}" destId="{9AB8DC72-3743-4347-AFDE-FA81DC32C4DE}" srcOrd="0" destOrd="0" parTransId="{2910D8AB-EC8B-4A7F-A821-1192B1B27DF2}" sibTransId="{F52BA62B-01BB-43ED-BC06-399838749566}"/>
    <dgm:cxn modelId="{B5B44B80-08D4-4A49-AC76-5ABDD0310F2D}" type="presOf" srcId="{817C6758-BB3C-4238-AEC6-C294BC4D0C2F}" destId="{9FD5DA56-32BF-4A54-AE52-FB5398107B42}" srcOrd="0"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6B5E67C3-5C16-461C-B1E4-210C392FDA88}" type="presOf" srcId="{4FF9991D-4474-498A-A74B-32475B5B3E8F}" destId="{FE77AF1C-3A89-4C0E-AAED-39D2B822CEDF}" srcOrd="1" destOrd="0" presId="urn:microsoft.com/office/officeart/2005/8/layout/list1"/>
    <dgm:cxn modelId="{06AD2B7D-F755-4B42-9030-4841B37E8A72}" type="presParOf" srcId="{F326CDFE-C63A-487F-A5D8-1814D1401B77}" destId="{C0C07DE2-292A-4974-8BA9-EE0AB76FABC9}" srcOrd="0"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1" destOrd="0" presId="urn:microsoft.com/office/officeart/2005/8/layout/list1"/>
    <dgm:cxn modelId="{AD68EBF3-CB8B-44F1-9032-352F65420499}" type="presParOf" srcId="{F326CDFE-C63A-487F-A5D8-1814D1401B77}" destId="{75A5DF26-28A4-49BE-825D-32A0F9B644C1}" srcOrd="2" destOrd="0" presId="urn:microsoft.com/office/officeart/2005/8/layout/list1"/>
    <dgm:cxn modelId="{66A0466C-03DB-45BB-9637-1C2EC13109E0}" type="presParOf" srcId="{F326CDFE-C63A-487F-A5D8-1814D1401B77}" destId="{58C9549A-D063-4910-ACE4-08A5DBB7569D}" srcOrd="3" destOrd="0" presId="urn:microsoft.com/office/officeart/2005/8/layout/list1"/>
    <dgm:cxn modelId="{919C55E5-0735-46CD-A558-564340347501}" type="presParOf" srcId="{F326CDFE-C63A-487F-A5D8-1814D1401B77}" destId="{DA47DCFA-7712-4297-AE48-025230E92E85}" srcOrd="4"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5" destOrd="0" presId="urn:microsoft.com/office/officeart/2005/8/layout/list1"/>
    <dgm:cxn modelId="{45C7D6A9-B542-4B13-A3D1-64E3F584B5EA}" type="presParOf" srcId="{F326CDFE-C63A-487F-A5D8-1814D1401B77}" destId="{64286BCF-409A-4199-93D7-EC97D8E5BBF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GB" sz="2000" b="1" noProof="0">
              <a:solidFill>
                <a:schemeClr val="tx1"/>
              </a:solidFill>
            </a:rPr>
            <a:t>Legal Aid Bulletin</a:t>
          </a:r>
          <a:endParaRPr lang="en-GB" sz="2000" noProof="0">
            <a:solidFill>
              <a:schemeClr val="tx1"/>
            </a:solidFill>
          </a:endParaRPr>
        </a:p>
      </dgm:t>
    </dgm:pt>
    <dgm:pt modelId="{EA459259-A947-4DC1-BB4A-438877AD1EA7}" type="parTrans" cxnId="{C188E02D-5560-459A-8E2F-F90D440C4659}">
      <dgm:prSet/>
      <dgm:spPr/>
      <dgm:t>
        <a:bodyPr/>
        <a:lstStyle/>
        <a:p>
          <a:endParaRPr lang="en-GB" sz="2000"/>
        </a:p>
      </dgm:t>
    </dgm:pt>
    <dgm:pt modelId="{501955D5-020C-47D7-8A5C-8BBF7D8BB7DB}" type="sibTrans" cxnId="{C188E02D-5560-459A-8E2F-F90D440C4659}">
      <dgm:prSet/>
      <dgm:spPr/>
      <dgm:t>
        <a:bodyPr/>
        <a:lstStyle/>
        <a:p>
          <a:endParaRPr lang="en-GB" sz="2000"/>
        </a:p>
      </dgm:t>
    </dgm:pt>
    <dgm:pt modelId="{95F5C3FB-93E0-49F7-813C-41F0B37D5EFF}">
      <dgm:prSet custT="1"/>
      <dgm:spPr/>
      <dgm:t>
        <a:bodyPr/>
        <a:lstStyle/>
        <a:p>
          <a:pPr algn="l">
            <a:lnSpc>
              <a:spcPct val="100000"/>
            </a:lnSpc>
          </a:pPr>
          <a:r>
            <a:rPr lang="en-GB" sz="2000" b="1" noProof="0">
              <a:solidFill>
                <a:schemeClr val="tx1"/>
              </a:solidFill>
            </a:rPr>
            <a:t>Social Media</a:t>
          </a:r>
          <a:endParaRPr lang="en-GB" sz="2000" noProof="0">
            <a:solidFill>
              <a:schemeClr val="tx1"/>
            </a:solidFill>
          </a:endParaRPr>
        </a:p>
      </dgm:t>
    </dgm:pt>
    <dgm:pt modelId="{A72BB4E7-4546-4D46-AC10-58EB7E6F039F}" type="parTrans" cxnId="{422D65E4-EFF3-44DF-ACCD-EA1CA0567553}">
      <dgm:prSet/>
      <dgm:spPr/>
      <dgm:t>
        <a:bodyPr/>
        <a:lstStyle/>
        <a:p>
          <a:endParaRPr lang="en-GB" sz="2000"/>
        </a:p>
      </dgm:t>
    </dgm:pt>
    <dgm:pt modelId="{5CDF0A17-086C-48BB-9C61-1711CF373B1D}" type="sibTrans" cxnId="{422D65E4-EFF3-44DF-ACCD-EA1CA0567553}">
      <dgm:prSet/>
      <dgm:spPr/>
      <dgm:t>
        <a:bodyPr/>
        <a:lstStyle/>
        <a:p>
          <a:endParaRPr lang="en-GB" sz="2000"/>
        </a:p>
      </dgm:t>
    </dgm:pt>
    <dgm:pt modelId="{9F8AC92B-0CFF-4D2A-87E0-238590224107}">
      <dgm:prSet custT="1"/>
      <dgm:spPr/>
      <dgm:t>
        <a:bodyPr/>
        <a:lstStyle/>
        <a:p>
          <a:pPr algn="l">
            <a:lnSpc>
              <a:spcPct val="100000"/>
            </a:lnSpc>
          </a:pPr>
          <a:r>
            <a:rPr lang="en-GB" sz="2000" b="0" noProof="0">
              <a:solidFill>
                <a:schemeClr val="tx1"/>
              </a:solidFill>
            </a:rPr>
            <a:t>A fortnightly e-alert with links to relevant pages</a:t>
          </a:r>
          <a:endParaRPr lang="en-GB" sz="2000" noProof="0">
            <a:solidFill>
              <a:schemeClr val="tx1"/>
            </a:solidFill>
          </a:endParaRPr>
        </a:p>
      </dgm:t>
    </dgm:pt>
    <dgm:pt modelId="{20E4AFCF-CF8A-4013-8331-546C0BCF83E2}" type="parTrans" cxnId="{CF9C4C36-4687-433E-9135-2FB4E4E9A99C}">
      <dgm:prSet/>
      <dgm:spPr/>
      <dgm:t>
        <a:bodyPr/>
        <a:lstStyle/>
        <a:p>
          <a:endParaRPr lang="en-GB" sz="2000"/>
        </a:p>
      </dgm:t>
    </dgm:pt>
    <dgm:pt modelId="{1419FC9C-9348-4E38-AC54-98538151E62D}" type="sibTrans" cxnId="{CF9C4C36-4687-433E-9135-2FB4E4E9A99C}">
      <dgm:prSet/>
      <dgm:spPr/>
      <dgm:t>
        <a:bodyPr/>
        <a:lstStyle/>
        <a:p>
          <a:endParaRPr lang="en-GB" sz="2000"/>
        </a:p>
      </dgm:t>
    </dgm:pt>
    <dgm:pt modelId="{C633FD28-E165-4631-82DA-99D4C0D77243}">
      <dgm:prSet custT="1"/>
      <dgm:spPr/>
      <dgm:t>
        <a:bodyPr/>
        <a:lstStyle/>
        <a:p>
          <a:pPr algn="l">
            <a:lnSpc>
              <a:spcPct val="100000"/>
            </a:lnSpc>
          </a:pPr>
          <a:r>
            <a:rPr lang="en-GB" sz="2000" b="0" noProof="0">
              <a:solidFill>
                <a:schemeClr val="tx1"/>
              </a:solidFill>
            </a:rPr>
            <a:t>Follow us on X (formerly Twitter)</a:t>
          </a:r>
          <a:endParaRPr lang="en-GB" sz="2000" noProof="0">
            <a:solidFill>
              <a:schemeClr val="tx1"/>
            </a:solidFill>
          </a:endParaRPr>
        </a:p>
      </dgm:t>
    </dgm:pt>
    <dgm:pt modelId="{8166A4F0-003E-4E85-A83E-DFE5B0EA1970}" type="parTrans" cxnId="{998CC519-5ACA-499C-8278-9DE36AD1EB9E}">
      <dgm:prSet/>
      <dgm:spPr/>
      <dgm:t>
        <a:bodyPr/>
        <a:lstStyle/>
        <a:p>
          <a:endParaRPr lang="en-GB" sz="2000"/>
        </a:p>
      </dgm:t>
    </dgm:pt>
    <dgm:pt modelId="{948ACCE0-DEDC-4FC8-BD19-5C0E1C06F3DC}" type="sibTrans" cxnId="{998CC519-5ACA-499C-8278-9DE36AD1EB9E}">
      <dgm:prSet/>
      <dgm:spPr/>
      <dgm:t>
        <a:bodyPr/>
        <a:lstStyle/>
        <a:p>
          <a:endParaRPr lang="en-GB" sz="2000"/>
        </a:p>
      </dgm:t>
    </dgm:pt>
    <dgm:pt modelId="{EDE521FA-F07E-47B4-8BFF-7ED707C3B7A6}">
      <dgm:prSet custT="1"/>
      <dgm:spPr/>
      <dgm:t>
        <a:bodyPr/>
        <a:lstStyle/>
        <a:p>
          <a:pPr algn="l">
            <a:lnSpc>
              <a:spcPct val="100000"/>
            </a:lnSpc>
          </a:pPr>
          <a:r>
            <a:rPr lang="en-GB" sz="2000" b="0" noProof="0">
              <a:solidFill>
                <a:schemeClr val="tx1"/>
              </a:solidFill>
            </a:rPr>
            <a:t>Join our thousands of subscribers: </a:t>
          </a:r>
          <a:r>
            <a:rPr lang="en-GB" sz="2000" noProof="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Sign-up to LAA Bulletin &gt;&gt;</a:t>
          </a:r>
          <a:endParaRPr lang="en-GB" sz="2000" noProof="0">
            <a:solidFill>
              <a:srgbClr val="575C96"/>
            </a:solidFill>
          </a:endParaRPr>
        </a:p>
      </dgm:t>
    </dgm:pt>
    <dgm:pt modelId="{13C3D820-DE79-40AF-9605-29C85E259C31}" type="parTrans" cxnId="{ABEA63B1-126E-4E19-BEB4-92B3CA176D01}">
      <dgm:prSet/>
      <dgm:spPr/>
      <dgm:t>
        <a:bodyPr/>
        <a:lstStyle/>
        <a:p>
          <a:endParaRPr lang="en-GB" sz="2000"/>
        </a:p>
      </dgm:t>
    </dgm:pt>
    <dgm:pt modelId="{A08D72C5-E9F6-47A7-9393-B9FBC974CF42}" type="sibTrans" cxnId="{ABEA63B1-126E-4E19-BEB4-92B3CA176D01}">
      <dgm:prSet/>
      <dgm:spPr/>
      <dgm:t>
        <a:bodyPr/>
        <a:lstStyle/>
        <a:p>
          <a:endParaRPr lang="en-GB" sz="2000"/>
        </a:p>
      </dgm:t>
    </dgm:pt>
    <dgm:pt modelId="{47527E50-5219-4043-8AF4-B716E7867316}">
      <dgm:prSet custT="1"/>
      <dgm:spPr/>
      <dgm:t>
        <a:bodyPr/>
        <a:lstStyle/>
        <a:p>
          <a:pPr algn="l">
            <a:lnSpc>
              <a:spcPct val="100000"/>
            </a:lnSpc>
          </a:pPr>
          <a:r>
            <a:rPr lang="en-GB" sz="2000" noProof="0">
              <a:solidFill>
                <a:schemeClr val="tx1"/>
              </a:solidFill>
            </a:rPr>
            <a:t>Read our blog</a:t>
          </a:r>
        </a:p>
      </dgm:t>
    </dgm:pt>
    <dgm:pt modelId="{2D4FDB7A-B06A-4991-86C8-12F3B2300E2D}" type="parTrans" cxnId="{04EFEDE2-1535-4CB3-AD27-F1C0AFA56AF3}">
      <dgm:prSet/>
      <dgm:spPr/>
      <dgm:t>
        <a:bodyPr/>
        <a:lstStyle/>
        <a:p>
          <a:endParaRPr lang="en-GB" sz="2000"/>
        </a:p>
      </dgm:t>
    </dgm:pt>
    <dgm:pt modelId="{80574B66-473E-4701-A6F9-817B8E57E4AD}" type="sibTrans" cxnId="{04EFEDE2-1535-4CB3-AD27-F1C0AFA56AF3}">
      <dgm:prSet/>
      <dgm:spPr/>
      <dgm:t>
        <a:bodyPr/>
        <a:lstStyle/>
        <a:p>
          <a:endParaRPr lang="en-GB" sz="2000"/>
        </a:p>
      </dgm:t>
    </dgm:pt>
    <dgm:pt modelId="{1E0E2585-6D64-4BCA-A4D7-BA1944500266}">
      <dgm:prSet custT="1"/>
      <dgm:spPr/>
      <dgm:t>
        <a:bodyPr/>
        <a:lstStyle/>
        <a:p>
          <a:pPr algn="l">
            <a:lnSpc>
              <a:spcPct val="100000"/>
            </a:lnSpc>
          </a:pPr>
          <a:r>
            <a:rPr lang="en-GB" sz="2000" b="0" noProof="0">
              <a:solidFill>
                <a:schemeClr val="tx1"/>
              </a:solidFill>
            </a:rPr>
            <a:t>Get help from our customer </a:t>
          </a:r>
          <a:r>
            <a:rPr lang="en-GB" sz="2000" noProof="0">
              <a:solidFill>
                <a:schemeClr val="tx1"/>
              </a:solidFill>
            </a:rPr>
            <a:t>service twitter account</a:t>
          </a:r>
        </a:p>
      </dgm:t>
    </dgm:pt>
    <dgm:pt modelId="{D5747840-D600-42AD-B042-A64012FACEE5}" type="parTrans" cxnId="{C55B9942-CC5C-4F8B-9A43-31563B4D7D9F}">
      <dgm:prSet/>
      <dgm:spPr/>
      <dgm:t>
        <a:bodyPr/>
        <a:lstStyle/>
        <a:p>
          <a:endParaRPr lang="en-GB" sz="2000"/>
        </a:p>
      </dgm:t>
    </dgm:pt>
    <dgm:pt modelId="{70A872F3-6C01-4B1B-9562-C2729DE86D7E}" type="sibTrans" cxnId="{C55B9942-CC5C-4F8B-9A43-31563B4D7D9F}">
      <dgm:prSet/>
      <dgm:spPr/>
      <dgm:t>
        <a:bodyPr/>
        <a:lstStyle/>
        <a:p>
          <a:endParaRPr lang="en-GB" sz="2000"/>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3"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2"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3"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3"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2" custScaleX="131085" custLinFactNeighborX="15657" custLinFactNeighborY="6231">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5DF26-28A4-49BE-825D-32A0F9B644C1}">
      <dsp:nvSpPr>
        <dsp:cNvPr id="0" name=""/>
        <dsp:cNvSpPr/>
      </dsp:nvSpPr>
      <dsp:spPr>
        <a:xfrm>
          <a:off x="0" y="527784"/>
          <a:ext cx="10040884" cy="1157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9284" tIns="728980" rIns="779284" bIns="142240" numCol="1" spcCol="1270" anchor="t" anchorCtr="0">
          <a:noAutofit/>
        </a:bodyPr>
        <a:lstStyle/>
        <a:p>
          <a:pPr marL="228600" lvl="1" indent="-228600" algn="l" defTabSz="889000">
            <a:lnSpc>
              <a:spcPct val="90000"/>
            </a:lnSpc>
            <a:spcBef>
              <a:spcPct val="0"/>
            </a:spcBef>
            <a:spcAft>
              <a:spcPct val="15000"/>
            </a:spcAft>
            <a:buChar char="•"/>
          </a:pPr>
          <a:r>
            <a:rPr lang="en-GB" sz="2000" b="0" kern="1200" noProof="0" dirty="0">
              <a:latin typeface="+mn-lt"/>
              <a:cs typeface="Arial" panose="020B0604020202020204" pitchFamily="34" charset="0"/>
            </a:rPr>
            <a:t>Use webchat for help with IT system issues: </a:t>
          </a:r>
          <a:r>
            <a:rPr lang="en-GB" sz="2000" kern="1200" dirty="0">
              <a:hlinkClick xmlns:r="http://schemas.openxmlformats.org/officeDocument/2006/relationships" r:id="rId1"/>
            </a:rPr>
            <a:t>Legal Aid Learning</a:t>
          </a:r>
          <a:r>
            <a:rPr lang="en-GB" sz="2000" b="0" kern="1200" noProof="0" dirty="0">
              <a:latin typeface="+mn-lt"/>
              <a:cs typeface="Arial" panose="020B0604020202020204" pitchFamily="34" charset="0"/>
            </a:rPr>
            <a:t> </a:t>
          </a:r>
          <a:endParaRPr lang="en-GB" sz="2000" kern="1200" noProof="0" dirty="0">
            <a:latin typeface="+mn-lt"/>
            <a:cs typeface="Arial" panose="020B0604020202020204" pitchFamily="34" charset="0"/>
          </a:endParaRPr>
        </a:p>
      </dsp:txBody>
      <dsp:txXfrm>
        <a:off x="0" y="527784"/>
        <a:ext cx="10040884" cy="1157625"/>
      </dsp:txXfrm>
    </dsp:sp>
    <dsp:sp modelId="{FE77AF1C-3A89-4C0E-AAED-39D2B822CEDF}">
      <dsp:nvSpPr>
        <dsp:cNvPr id="0" name=""/>
        <dsp:cNvSpPr/>
      </dsp:nvSpPr>
      <dsp:spPr>
        <a:xfrm>
          <a:off x="502044" y="11184"/>
          <a:ext cx="7028618"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665" tIns="0" rIns="265665" bIns="0" numCol="1" spcCol="1270" anchor="ctr" anchorCtr="0">
          <a:noAutofit/>
        </a:bodyPr>
        <a:lstStyle/>
        <a:p>
          <a:pPr marL="0" lvl="0" indent="0" algn="l" defTabSz="889000">
            <a:lnSpc>
              <a:spcPct val="90000"/>
            </a:lnSpc>
            <a:spcBef>
              <a:spcPct val="0"/>
            </a:spcBef>
            <a:spcAft>
              <a:spcPct val="35000"/>
            </a:spcAft>
            <a:buNone/>
          </a:pPr>
          <a:r>
            <a:rPr lang="en-GB" sz="2000" b="1" kern="1200" noProof="0">
              <a:latin typeface="+mn-lt"/>
              <a:cs typeface="Arial" panose="020B0604020202020204" pitchFamily="34" charset="0"/>
            </a:rPr>
            <a:t>Online Support Webchat</a:t>
          </a:r>
        </a:p>
      </dsp:txBody>
      <dsp:txXfrm>
        <a:off x="552481" y="61621"/>
        <a:ext cx="6927744" cy="932326"/>
      </dsp:txXfrm>
    </dsp:sp>
    <dsp:sp modelId="{64286BCF-409A-4199-93D7-EC97D8E5BBF6}">
      <dsp:nvSpPr>
        <dsp:cNvPr id="0" name=""/>
        <dsp:cNvSpPr/>
      </dsp:nvSpPr>
      <dsp:spPr>
        <a:xfrm>
          <a:off x="0" y="2391010"/>
          <a:ext cx="10040884" cy="2260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9284" tIns="728980" rIns="779284"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noProof="0">
              <a:latin typeface="+mn-lt"/>
              <a:cs typeface="Arial" panose="020B0604020202020204" pitchFamily="34" charset="0"/>
            </a:rPr>
            <a:t>Our ‘Help Us Say Yes’ webinars focus on areas where there have been issues or high enquiry levels</a:t>
          </a:r>
        </a:p>
        <a:p>
          <a:pPr marL="228600" lvl="1" indent="-228600" algn="l" defTabSz="889000">
            <a:lnSpc>
              <a:spcPct val="90000"/>
            </a:lnSpc>
            <a:spcBef>
              <a:spcPct val="0"/>
            </a:spcBef>
            <a:spcAft>
              <a:spcPct val="15000"/>
            </a:spcAft>
            <a:buChar char="•"/>
          </a:pPr>
          <a:r>
            <a:rPr lang="en-GB" sz="2000" kern="1200" noProof="0" dirty="0">
              <a:latin typeface="+mn-lt"/>
              <a:cs typeface="Arial" panose="020B0604020202020204" pitchFamily="34" charset="0"/>
            </a:rPr>
            <a:t>Popular sessions are posted on the training website: </a:t>
          </a:r>
          <a:r>
            <a:rPr lang="en-GB" sz="2000" kern="1200" noProof="0" dirty="0">
              <a:solidFill>
                <a:srgbClr val="575C96"/>
              </a:solidFill>
              <a:latin typeface="+mn-lt"/>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Ministry of Justice</a:t>
          </a:r>
          <a:r>
            <a:rPr lang="en-GB" sz="2000" kern="1200" noProof="0" dirty="0">
              <a:solidFill>
                <a:srgbClr val="575C96"/>
              </a:solidFill>
              <a:latin typeface="+mn-lt"/>
              <a:cs typeface="Arial" panose="020B0604020202020204" pitchFamily="34" charset="0"/>
            </a:rPr>
            <a:t> </a:t>
          </a:r>
          <a:r>
            <a:rPr lang="en-GB" sz="2000" kern="1200" noProof="0" dirty="0">
              <a:latin typeface="+mn-lt"/>
            </a:rPr>
            <a:t>and the LAA YouTube channel: </a:t>
          </a:r>
          <a:r>
            <a:rPr lang="en-GB" sz="2000" kern="1200" noProof="0" dirty="0">
              <a:solidFill>
                <a:srgbClr val="575C96"/>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Legal Aid Agency </a:t>
          </a:r>
          <a:r>
            <a:rPr lang="en-GB" sz="2000" kern="1200" noProof="0" dirty="0" err="1">
              <a:solidFill>
                <a:srgbClr val="575C96"/>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youtube</a:t>
          </a:r>
          <a:r>
            <a:rPr lang="en-GB" sz="2000" kern="1200" noProof="0" dirty="0">
              <a:solidFill>
                <a:srgbClr val="575C96"/>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 channel</a:t>
          </a:r>
          <a:r>
            <a:rPr lang="en-GB" sz="2000" kern="1200" noProof="0" dirty="0">
              <a:latin typeface="+mn-lt"/>
            </a:rPr>
            <a:t>. Remember to like and subscribe!</a:t>
          </a:r>
          <a:endParaRPr lang="en-GB" sz="2000" kern="1200" noProof="0" dirty="0">
            <a:latin typeface="+mn-lt"/>
            <a:cs typeface="Arial" panose="020B0604020202020204" pitchFamily="34" charset="0"/>
          </a:endParaRPr>
        </a:p>
      </dsp:txBody>
      <dsp:txXfrm>
        <a:off x="0" y="2391010"/>
        <a:ext cx="10040884" cy="2260125"/>
      </dsp:txXfrm>
    </dsp:sp>
    <dsp:sp modelId="{DE41F533-A90B-4791-A97F-D2263066D35F}">
      <dsp:nvSpPr>
        <dsp:cNvPr id="0" name=""/>
        <dsp:cNvSpPr/>
      </dsp:nvSpPr>
      <dsp:spPr>
        <a:xfrm>
          <a:off x="502044" y="1874409"/>
          <a:ext cx="7028618"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665" tIns="0" rIns="265665" bIns="0" numCol="1" spcCol="1270" anchor="ctr" anchorCtr="0">
          <a:noAutofit/>
        </a:bodyPr>
        <a:lstStyle/>
        <a:p>
          <a:pPr marL="0" lvl="0" indent="0" algn="l" defTabSz="889000">
            <a:lnSpc>
              <a:spcPct val="90000"/>
            </a:lnSpc>
            <a:spcBef>
              <a:spcPct val="0"/>
            </a:spcBef>
            <a:spcAft>
              <a:spcPct val="35000"/>
            </a:spcAft>
            <a:buNone/>
          </a:pPr>
          <a:r>
            <a:rPr lang="en-GB" sz="2000" b="1" kern="1200" noProof="0">
              <a:latin typeface="+mn-lt"/>
              <a:cs typeface="Arial" panose="020B0604020202020204" pitchFamily="34" charset="0"/>
            </a:rPr>
            <a:t>Webinar Recordings</a:t>
          </a:r>
        </a:p>
      </dsp:txBody>
      <dsp:txXfrm>
        <a:off x="552481" y="1924846"/>
        <a:ext cx="6927744" cy="93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283561" y="-334283"/>
          <a:ext cx="1795935" cy="4101423"/>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1465001" y="1116295"/>
          <a:ext cx="3959794" cy="2364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GB" sz="2000" b="1" kern="1200" noProof="0">
              <a:solidFill>
                <a:schemeClr val="tx1"/>
              </a:solidFill>
            </a:rPr>
            <a:t>Legal Aid Bulletin</a:t>
          </a:r>
          <a:endParaRPr lang="en-GB" sz="2000" kern="1200" noProof="0">
            <a:solidFill>
              <a:schemeClr val="tx1"/>
            </a:solidFill>
          </a:endParaRPr>
        </a:p>
        <a:p>
          <a:pPr marL="228600" lvl="1" indent="-228600" algn="l" defTabSz="889000">
            <a:lnSpc>
              <a:spcPct val="100000"/>
            </a:lnSpc>
            <a:spcBef>
              <a:spcPct val="0"/>
            </a:spcBef>
            <a:spcAft>
              <a:spcPct val="15000"/>
            </a:spcAft>
            <a:buChar char="•"/>
          </a:pPr>
          <a:r>
            <a:rPr lang="en-GB" sz="2000" b="0" kern="1200" noProof="0">
              <a:solidFill>
                <a:schemeClr val="tx1"/>
              </a:solidFill>
            </a:rPr>
            <a:t>A fortnightly e-alert with links to relevant pages</a:t>
          </a:r>
          <a:endParaRPr lang="en-GB" sz="2000" kern="1200" noProof="0">
            <a:solidFill>
              <a:schemeClr val="tx1"/>
            </a:solidFill>
          </a:endParaRPr>
        </a:p>
        <a:p>
          <a:pPr marL="228600" lvl="1" indent="-228600" algn="l" defTabSz="889000">
            <a:lnSpc>
              <a:spcPct val="100000"/>
            </a:lnSpc>
            <a:spcBef>
              <a:spcPct val="0"/>
            </a:spcBef>
            <a:spcAft>
              <a:spcPct val="15000"/>
            </a:spcAft>
            <a:buChar char="•"/>
          </a:pPr>
          <a:r>
            <a:rPr lang="en-GB" sz="2000" b="0" kern="1200" noProof="0">
              <a:solidFill>
                <a:schemeClr val="tx1"/>
              </a:solidFill>
            </a:rPr>
            <a:t>Join our thousands of subscribers: </a:t>
          </a:r>
          <a:r>
            <a:rPr lang="en-GB" sz="2000" kern="1200" noProof="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Sign-up to LAA Bulletin &gt;&gt;</a:t>
          </a:r>
          <a:endParaRPr lang="en-GB" sz="2000" kern="1200" noProof="0">
            <a:solidFill>
              <a:srgbClr val="575C96"/>
            </a:solidFill>
          </a:endParaRPr>
        </a:p>
      </dsp:txBody>
      <dsp:txXfrm>
        <a:off x="1465001" y="1116295"/>
        <a:ext cx="3959794" cy="2364902"/>
      </dsp:txXfrm>
    </dsp:sp>
    <dsp:sp modelId="{56E93CB9-72B4-4F91-A22C-AF9924480AB8}">
      <dsp:nvSpPr>
        <dsp:cNvPr id="0" name=""/>
        <dsp:cNvSpPr/>
      </dsp:nvSpPr>
      <dsp:spPr>
        <a:xfrm>
          <a:off x="4719496" y="80227"/>
          <a:ext cx="509045" cy="509045"/>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887083" y="-1015558"/>
          <a:ext cx="1795935" cy="3803510"/>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6328154" y="445191"/>
          <a:ext cx="3536595" cy="2364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GB" sz="2000" b="1" kern="1200" noProof="0">
              <a:solidFill>
                <a:schemeClr val="tx1"/>
              </a:solidFill>
            </a:rPr>
            <a:t>Social Media</a:t>
          </a:r>
          <a:endParaRPr lang="en-GB" sz="2000" kern="1200" noProof="0">
            <a:solidFill>
              <a:schemeClr val="tx1"/>
            </a:solidFill>
          </a:endParaRPr>
        </a:p>
        <a:p>
          <a:pPr marL="228600" lvl="1" indent="-228600" algn="l" defTabSz="889000">
            <a:lnSpc>
              <a:spcPct val="100000"/>
            </a:lnSpc>
            <a:spcBef>
              <a:spcPct val="0"/>
            </a:spcBef>
            <a:spcAft>
              <a:spcPct val="15000"/>
            </a:spcAft>
            <a:buChar char="•"/>
          </a:pPr>
          <a:r>
            <a:rPr lang="en-GB" sz="2000" b="0" kern="1200" noProof="0">
              <a:solidFill>
                <a:schemeClr val="tx1"/>
              </a:solidFill>
            </a:rPr>
            <a:t>Follow us on X (formerly Twitter)</a:t>
          </a:r>
          <a:endParaRPr lang="en-GB" sz="2000" kern="1200" noProof="0">
            <a:solidFill>
              <a:schemeClr val="tx1"/>
            </a:solidFill>
          </a:endParaRPr>
        </a:p>
        <a:p>
          <a:pPr marL="228600" lvl="1" indent="-228600" algn="l" defTabSz="889000">
            <a:lnSpc>
              <a:spcPct val="100000"/>
            </a:lnSpc>
            <a:spcBef>
              <a:spcPct val="0"/>
            </a:spcBef>
            <a:spcAft>
              <a:spcPct val="15000"/>
            </a:spcAft>
            <a:buChar char="•"/>
          </a:pPr>
          <a:r>
            <a:rPr lang="en-GB" sz="2000" b="0" kern="1200" noProof="0">
              <a:solidFill>
                <a:schemeClr val="tx1"/>
              </a:solidFill>
            </a:rPr>
            <a:t>Get help from our customer </a:t>
          </a:r>
          <a:r>
            <a:rPr lang="en-GB" sz="2000" kern="1200" noProof="0">
              <a:solidFill>
                <a:schemeClr val="tx1"/>
              </a:solidFill>
            </a:rPr>
            <a:t>service twitter account</a:t>
          </a:r>
        </a:p>
        <a:p>
          <a:pPr marL="228600" lvl="1" indent="-228600" algn="l" defTabSz="889000">
            <a:lnSpc>
              <a:spcPct val="100000"/>
            </a:lnSpc>
            <a:spcBef>
              <a:spcPct val="0"/>
            </a:spcBef>
            <a:spcAft>
              <a:spcPct val="15000"/>
            </a:spcAft>
            <a:buChar char="•"/>
          </a:pPr>
          <a:r>
            <a:rPr lang="en-GB" sz="2000" kern="1200" noProof="0">
              <a:solidFill>
                <a:schemeClr val="tx1"/>
              </a:solidFill>
            </a:rPr>
            <a:t>Read our blog</a:t>
          </a:r>
        </a:p>
      </dsp:txBody>
      <dsp:txXfrm>
        <a:off x="6328154" y="445191"/>
        <a:ext cx="3536595" cy="23649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312176-CD2F-C906-EA25-53B5142851FD}"/>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34098B-0B48-AE56-B862-572A56252B45}"/>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3BA73BFB-98CB-48B9-94EC-951DC396B1C8}" type="datetimeFigureOut">
              <a:rPr lang="en-GB" smtClean="0"/>
              <a:t>20/11/2025</a:t>
            </a:fld>
            <a:endParaRPr lang="en-GB"/>
          </a:p>
        </p:txBody>
      </p:sp>
      <p:sp>
        <p:nvSpPr>
          <p:cNvPr id="4" name="Footer Placeholder 3">
            <a:extLst>
              <a:ext uri="{FF2B5EF4-FFF2-40B4-BE49-F238E27FC236}">
                <a16:creationId xmlns:a16="http://schemas.microsoft.com/office/drawing/2014/main" id="{AC63B982-9802-C80C-80B6-69CAFE725FDF}"/>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FE5156C-BE97-DE51-2C5F-56A7C7AA8F5F}"/>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24B72910-E49B-45A5-AD4F-261F7F28C03D}" type="slidenum">
              <a:rPr lang="en-GB" smtClean="0"/>
              <a:t>‹#›</a:t>
            </a:fld>
            <a:endParaRPr lang="en-GB"/>
          </a:p>
        </p:txBody>
      </p:sp>
    </p:spTree>
    <p:extLst>
      <p:ext uri="{BB962C8B-B14F-4D97-AF65-F5344CB8AC3E}">
        <p14:creationId xmlns:p14="http://schemas.microsoft.com/office/powerpoint/2010/main" val="218367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D30DA7AC-21A6-48FE-AADC-53FFB7595DE4}" type="datetimeFigureOut">
              <a:rPr lang="en-GB" smtClean="0"/>
              <a:t>20/11/2025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C1A3158-828B-45DC-A055-D433B2F6AF05}" type="slidenum">
              <a:rPr lang="en-GB" smtClean="0"/>
              <a:t>‹#›</a:t>
            </a:fld>
            <a:endParaRPr lang="en-GB"/>
          </a:p>
        </p:txBody>
      </p:sp>
    </p:spTree>
    <p:extLst>
      <p:ext uri="{BB962C8B-B14F-4D97-AF65-F5344CB8AC3E}">
        <p14:creationId xmlns:p14="http://schemas.microsoft.com/office/powerpoint/2010/main" val="378001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galaidlearning.justice.gov.uk/amend-provider-detail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1A3158-828B-45DC-A055-D433B2F6AF05}" type="slidenum">
              <a:rPr lang="en-GB" smtClean="0"/>
              <a:t>1</a:t>
            </a:fld>
            <a:endParaRPr lang="en-GB"/>
          </a:p>
        </p:txBody>
      </p:sp>
    </p:spTree>
    <p:extLst>
      <p:ext uri="{BB962C8B-B14F-4D97-AF65-F5344CB8AC3E}">
        <p14:creationId xmlns:p14="http://schemas.microsoft.com/office/powerpoint/2010/main" val="2308123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33617-E751-8FB9-7497-1BD48A251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57D52-C349-7F1C-0464-805141A9C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998CE-00E2-9748-76B5-A54CAC815810}"/>
              </a:ext>
            </a:extLst>
          </p:cNvPr>
          <p:cNvSpPr>
            <a:spLocks noGrp="1"/>
          </p:cNvSpPr>
          <p:nvPr>
            <p:ph type="body" idx="1"/>
          </p:nvPr>
        </p:nvSpPr>
        <p:spPr/>
        <p:txBody>
          <a:bodyPr/>
          <a:lstStyle/>
          <a:p>
            <a:r>
              <a:rPr lang="en-GB" sz="1200" b="0" i="0" kern="1200">
                <a:solidFill>
                  <a:schemeClr val="tx1"/>
                </a:solidFill>
                <a:effectLst/>
                <a:latin typeface="+mn-lt"/>
                <a:ea typeface="+mn-ea"/>
                <a:cs typeface="+mn-cs"/>
              </a:rPr>
              <a:t>Service restoration will begin with a Business Acceptance Testing (BAT) phase, where a small group of users will be granted access to ensure the system is stable and functioning as expected.</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Following successful BAT, we will implement a phased go-live approach, gradually increasing the number of users who can access the system each day to manage demand and maintain performance.</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During this period, you may experience limited access as we carefully monitor system health and expand capacity.</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We will communicate updates regularly and inform you when you are able to access the service, ensuring a safe and reliable restoration for all users.</a:t>
            </a:r>
          </a:p>
          <a:p>
            <a:pPr marR="21590" algn="just">
              <a:lnSpc>
                <a:spcPct val="100000"/>
              </a:lnSpc>
              <a:spcAft>
                <a:spcPts val="5"/>
              </a:spcAft>
            </a:pPr>
            <a:endParaRPr lang="en-GB"/>
          </a:p>
          <a:p>
            <a:pPr marR="21590" algn="just">
              <a:lnSpc>
                <a:spcPct val="100000"/>
              </a:lnSpc>
              <a:spcAft>
                <a:spcPts val="5"/>
              </a:spcAft>
            </a:pPr>
            <a:r>
              <a:rPr lang="en-GB"/>
              <a:t>Step through the slide covering the key points.</a:t>
            </a:r>
          </a:p>
        </p:txBody>
      </p:sp>
      <p:sp>
        <p:nvSpPr>
          <p:cNvPr id="4" name="Slide Number Placeholder 3">
            <a:extLst>
              <a:ext uri="{FF2B5EF4-FFF2-40B4-BE49-F238E27FC236}">
                <a16:creationId xmlns:a16="http://schemas.microsoft.com/office/drawing/2014/main" id="{758F9EB0-6A52-5D60-EFA9-BFBEB48415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A3158-828B-45DC-A055-D433B2F6AF05}"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8976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2298E-B98F-3D23-7FBA-7215B7EBE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EDD47-3E56-EE95-CDC6-EB7AD133B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14B12-F1D9-8319-C657-5CA012288E43}"/>
              </a:ext>
            </a:extLst>
          </p:cNvPr>
          <p:cNvSpPr>
            <a:spLocks noGrp="1"/>
          </p:cNvSpPr>
          <p:nvPr>
            <p:ph type="body" idx="1"/>
          </p:nvPr>
        </p:nvSpPr>
        <p:spPr/>
        <p:txBody>
          <a:bodyPr/>
          <a:lstStyle/>
          <a:p>
            <a:r>
              <a:rPr lang="en-GB">
                <a:hlinkClick r:id="rId3"/>
              </a:rPr>
              <a:t>Amend Provider Details – Legal Aid Learning</a:t>
            </a:r>
            <a:endParaRPr lang="en-GB"/>
          </a:p>
        </p:txBody>
      </p:sp>
      <p:sp>
        <p:nvSpPr>
          <p:cNvPr id="4" name="Slide Number Placeholder 3">
            <a:extLst>
              <a:ext uri="{FF2B5EF4-FFF2-40B4-BE49-F238E27FC236}">
                <a16:creationId xmlns:a16="http://schemas.microsoft.com/office/drawing/2014/main" id="{570F9C60-2CDF-3D22-F76B-EEF31BE5C528}"/>
              </a:ext>
            </a:extLst>
          </p:cNvPr>
          <p:cNvSpPr>
            <a:spLocks noGrp="1"/>
          </p:cNvSpPr>
          <p:nvPr>
            <p:ph type="sldNum" sz="quarter" idx="5"/>
          </p:nvPr>
        </p:nvSpPr>
        <p:spPr/>
        <p:txBody>
          <a:bodyPr/>
          <a:lstStyle/>
          <a:p>
            <a:fld id="{2C1A3158-828B-45DC-A055-D433B2F6AF05}" type="slidenum">
              <a:rPr lang="en-GB" smtClean="0"/>
              <a:t>22</a:t>
            </a:fld>
            <a:endParaRPr lang="en-GB"/>
          </a:p>
        </p:txBody>
      </p:sp>
    </p:spTree>
    <p:extLst>
      <p:ext uri="{BB962C8B-B14F-4D97-AF65-F5344CB8AC3E}">
        <p14:creationId xmlns:p14="http://schemas.microsoft.com/office/powerpoint/2010/main" val="62065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8F6E0-9F5B-4F0E-8CC1-F74D3F91E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87E21-36FC-4FBE-48EC-39784D356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E2D68-E940-87F3-7736-4025AF76388A}"/>
              </a:ext>
            </a:extLst>
          </p:cNvPr>
          <p:cNvSpPr>
            <a:spLocks noGrp="1"/>
          </p:cNvSpPr>
          <p:nvPr>
            <p:ph type="body" idx="1"/>
          </p:nvPr>
        </p:nvSpPr>
        <p:spPr/>
        <p:txBody>
          <a:bodyPr/>
          <a:lstStyle/>
          <a:p>
            <a:r>
              <a:rPr lang="en-GB" dirty="0"/>
              <a:t>Questions in chat – if you see a question in the chat which you would like to know the answer to, please give it a thumbs up. This will save you from typing a similar question and the questions with the higher # of thumbs up will be answered at the end. All questions will be compiled onto a Q&amp;A document and sent out to you in due course and will be uploaded onto the LAA website</a:t>
            </a:r>
          </a:p>
          <a:p>
            <a:r>
              <a:rPr lang="en-GB" dirty="0"/>
              <a:t>Standalone recording – will be uploaded onto the website – the link will be published in the weekly email.</a:t>
            </a:r>
          </a:p>
          <a:p>
            <a:r>
              <a:rPr lang="en-GB" dirty="0"/>
              <a:t>Limit your questions to client and cost management system (CCMS) – if you have any billing questions we won’t be able to answer them in the call but they will be in the Q&amp;A document. </a:t>
            </a:r>
          </a:p>
          <a:p>
            <a:r>
              <a:rPr lang="en-GB" dirty="0"/>
              <a:t>We are also scheduling billing Q&amp;A sessions as part of the restoration process. Please check the weekly email for further information.</a:t>
            </a:r>
          </a:p>
          <a:p>
            <a:r>
              <a:rPr lang="en-GB" dirty="0"/>
              <a:t>Survey – will be sent in an email after Thursdays event – Email will also include other useful guidance.</a:t>
            </a:r>
          </a:p>
        </p:txBody>
      </p:sp>
      <p:sp>
        <p:nvSpPr>
          <p:cNvPr id="4" name="Slide Number Placeholder 3">
            <a:extLst>
              <a:ext uri="{FF2B5EF4-FFF2-40B4-BE49-F238E27FC236}">
                <a16:creationId xmlns:a16="http://schemas.microsoft.com/office/drawing/2014/main" id="{568511F4-8626-2419-3BCC-F31C4CB292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A3158-828B-45DC-A055-D433B2F6AF05}"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8015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96327-248A-83E8-3B55-DECBB9840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372A8-81DF-CADA-1B79-9E0062797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1CB63-B985-229F-EFF1-73648ECAF1D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FE272C-23A2-41B0-9271-59D39D5BDB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A3158-828B-45DC-A055-D433B2F6AF05}"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3887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1348C-9488-7895-69B6-D5C2B5CFD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4CD89-2EB4-71CE-0C26-96B98997E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D3E86-D534-5F56-9E9C-F3FA90B2B8F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A2FB26D-01D3-B2FE-F9A3-0FD532CA29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A3158-828B-45DC-A055-D433B2F6AF05}"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3223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C1A3158-828B-45DC-A055-D433B2F6AF05}" type="slidenum">
              <a:rPr lang="en-GB" smtClean="0"/>
              <a:t>5</a:t>
            </a:fld>
            <a:endParaRPr lang="en-GB"/>
          </a:p>
        </p:txBody>
      </p:sp>
    </p:spTree>
    <p:extLst>
      <p:ext uri="{BB962C8B-B14F-4D97-AF65-F5344CB8AC3E}">
        <p14:creationId xmlns:p14="http://schemas.microsoft.com/office/powerpoint/2010/main" val="245864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B802-CCF9-DCCE-9528-EA6DE0F20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A1B2F-F7D0-A677-CE47-6139131CB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FC64E-C0BE-A4CC-8C27-771853DE85E8}"/>
              </a:ext>
            </a:extLst>
          </p:cNvPr>
          <p:cNvSpPr>
            <a:spLocks noGrp="1"/>
          </p:cNvSpPr>
          <p:nvPr>
            <p:ph type="body" idx="1"/>
          </p:nvPr>
        </p:nvSpPr>
        <p:spPr/>
        <p:txBody>
          <a:bodyPr/>
          <a:lstStyle/>
          <a:p>
            <a:pPr marR="21590" algn="just">
              <a:lnSpc>
                <a:spcPct val="100000"/>
              </a:lnSpc>
              <a:spcAft>
                <a:spcPts val="5"/>
              </a:spcAft>
            </a:pPr>
            <a:endParaRPr lang="en-GB"/>
          </a:p>
        </p:txBody>
      </p:sp>
      <p:sp>
        <p:nvSpPr>
          <p:cNvPr id="4" name="Slide Number Placeholder 3">
            <a:extLst>
              <a:ext uri="{FF2B5EF4-FFF2-40B4-BE49-F238E27FC236}">
                <a16:creationId xmlns:a16="http://schemas.microsoft.com/office/drawing/2014/main" id="{230F8F94-789C-C599-EE2B-099468D94FF5}"/>
              </a:ext>
            </a:extLst>
          </p:cNvPr>
          <p:cNvSpPr>
            <a:spLocks noGrp="1"/>
          </p:cNvSpPr>
          <p:nvPr>
            <p:ph type="sldNum" sz="quarter" idx="5"/>
          </p:nvPr>
        </p:nvSpPr>
        <p:spPr/>
        <p:txBody>
          <a:bodyPr/>
          <a:lstStyle/>
          <a:p>
            <a:fld id="{2C1A3158-828B-45DC-A055-D433B2F6AF05}" type="slidenum">
              <a:rPr lang="en-GB" smtClean="0"/>
              <a:t>7</a:t>
            </a:fld>
            <a:endParaRPr lang="en-GB"/>
          </a:p>
        </p:txBody>
      </p:sp>
    </p:spTree>
    <p:extLst>
      <p:ext uri="{BB962C8B-B14F-4D97-AF65-F5344CB8AC3E}">
        <p14:creationId xmlns:p14="http://schemas.microsoft.com/office/powerpoint/2010/main" val="3111471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449C5-C882-20BB-CB78-06F6AD82B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0F510-A3ED-A0C3-CB5F-E3B19C8F7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83F2E-EBE4-EA1C-0658-7D7E17966868}"/>
              </a:ext>
            </a:extLst>
          </p:cNvPr>
          <p:cNvSpPr>
            <a:spLocks noGrp="1"/>
          </p:cNvSpPr>
          <p:nvPr>
            <p:ph type="body" idx="1"/>
          </p:nvPr>
        </p:nvSpPr>
        <p:spPr/>
        <p:txBody>
          <a:bodyPr/>
          <a:lstStyle/>
          <a:p>
            <a:pPr marR="21590" algn="just">
              <a:lnSpc>
                <a:spcPct val="100000"/>
              </a:lnSpc>
              <a:spcAft>
                <a:spcPts val="5"/>
              </a:spcAft>
            </a:pPr>
            <a:r>
              <a:rPr lang="en-GB"/>
              <a:t>The why - As part of our ongoing commitment to improving digital security, we have implemented an additional layer of authentication for users accessing CCMS, once the system becomes available. To strengthen access controls, users will now be required to complete a two-step authentication process. After logging in via Sign in to Legal Aid Services (SiLAS) and selecting CCMS, users will be redirected to a Secure Browser login page where they must enter their username and password. </a:t>
            </a:r>
          </a:p>
        </p:txBody>
      </p:sp>
      <p:sp>
        <p:nvSpPr>
          <p:cNvPr id="4" name="Slide Number Placeholder 3">
            <a:extLst>
              <a:ext uri="{FF2B5EF4-FFF2-40B4-BE49-F238E27FC236}">
                <a16:creationId xmlns:a16="http://schemas.microsoft.com/office/drawing/2014/main" id="{F72AFBBA-EDFF-FDBE-308D-46B4C9DF2B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A3158-828B-45DC-A055-D433B2F6AF05}"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052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6B3DB-E950-0EEB-28A6-DA3D550D9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492BC-0776-A3AD-D791-9C6AE93B7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352EC-98D6-B51A-AF59-DA49460E82E1}"/>
              </a:ext>
            </a:extLst>
          </p:cNvPr>
          <p:cNvSpPr>
            <a:spLocks noGrp="1"/>
          </p:cNvSpPr>
          <p:nvPr>
            <p:ph type="body" idx="1"/>
          </p:nvPr>
        </p:nvSpPr>
        <p:spPr/>
        <p:txBody>
          <a:bodyPr/>
          <a:lstStyle/>
          <a:p>
            <a:pPr marR="21590" algn="just">
              <a:lnSpc>
                <a:spcPct val="100000"/>
              </a:lnSpc>
              <a:spcAft>
                <a:spcPts val="5"/>
              </a:spcAft>
            </a:pPr>
            <a:endParaRPr lang="en-GB"/>
          </a:p>
        </p:txBody>
      </p:sp>
      <p:sp>
        <p:nvSpPr>
          <p:cNvPr id="4" name="Slide Number Placeholder 3">
            <a:extLst>
              <a:ext uri="{FF2B5EF4-FFF2-40B4-BE49-F238E27FC236}">
                <a16:creationId xmlns:a16="http://schemas.microsoft.com/office/drawing/2014/main" id="{BA970C29-5E89-EBEA-B49F-9F0480664F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A3158-828B-45DC-A055-D433B2F6AF05}"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7880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8E07C-D263-FEE3-A18D-0C63E3D5B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ECDBA-B7D0-448A-AACD-F2636A716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F0157B-44CD-9428-ECF4-7013AE33E6A7}"/>
              </a:ext>
            </a:extLst>
          </p:cNvPr>
          <p:cNvSpPr>
            <a:spLocks noGrp="1"/>
          </p:cNvSpPr>
          <p:nvPr>
            <p:ph type="body" idx="1"/>
          </p:nvPr>
        </p:nvSpPr>
        <p:spPr/>
        <p:txBody>
          <a:bodyPr/>
          <a:lstStyle/>
          <a:p>
            <a:r>
              <a:rPr lang="en-GB" sz="1200" kern="1200">
                <a:solidFill>
                  <a:schemeClr val="tx1"/>
                </a:solidFill>
                <a:effectLst/>
                <a:latin typeface="+mn-lt"/>
                <a:ea typeface="+mn-ea"/>
                <a:cs typeface="+mn-cs"/>
              </a:rPr>
              <a:t>As we progress with the restoration of our service platform following the recent outage, I want to outline the principles and expectations underpinning our phased approach. </a:t>
            </a:r>
          </a:p>
          <a:p>
            <a:r>
              <a:rPr lang="en-GB" sz="1200" kern="1200">
                <a:solidFill>
                  <a:schemeClr val="tx1"/>
                </a:solidFill>
                <a:effectLst/>
                <a:latin typeface="+mn-lt"/>
                <a:ea typeface="+mn-ea"/>
                <a:cs typeface="+mn-cs"/>
              </a:rPr>
              <a:t>Our approach is designed to safeguard system stability, manage risk, and ensure a smooth transition for all users and providers.</a:t>
            </a:r>
          </a:p>
          <a:p>
            <a:r>
              <a:rPr lang="en-GB" sz="1200" b="1" kern="1200">
                <a:solidFill>
                  <a:schemeClr val="tx1"/>
                </a:solidFill>
                <a:effectLst/>
                <a:latin typeface="+mn-lt"/>
                <a:ea typeface="+mn-ea"/>
                <a:cs typeface="+mn-cs"/>
              </a:rPr>
              <a:t>1. System Stability and Risk Management</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We are implementing a staged reintroduction of users to prevent system overload and maintain platform stability. By controlling the pace of access, we reduce the risk of total system failure and ensure the platform remains secure as user numbers increase.</a:t>
            </a:r>
          </a:p>
          <a:p>
            <a:r>
              <a:rPr lang="en-GB" sz="1200" b="1" kern="1200">
                <a:solidFill>
                  <a:schemeClr val="tx1"/>
                </a:solidFill>
                <a:effectLst/>
                <a:latin typeface="+mn-lt"/>
                <a:ea typeface="+mn-ea"/>
                <a:cs typeface="+mn-cs"/>
              </a:rPr>
              <a:t>2. Data-Driven Decisions</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At each phase, we will monitor system performance and user experience closely. Decisions to scale up or pause will be based on real-time data and technical feedback, allowing us to respond proactively to any emerging issues.</a:t>
            </a:r>
          </a:p>
          <a:p>
            <a:r>
              <a:rPr lang="en-GB" sz="1200" b="1" kern="1200">
                <a:solidFill>
                  <a:schemeClr val="tx1"/>
                </a:solidFill>
                <a:effectLst/>
                <a:latin typeface="+mn-lt"/>
                <a:ea typeface="+mn-ea"/>
                <a:cs typeface="+mn-cs"/>
              </a:rPr>
              <a:t>3. Controlled Rollout of Functionality</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Initial access will be limited in both user numbers and available features (e.g., new applications and essential case linking only). Full functionality will be restored only after the system demonstrates it can handle increased demand, enabling targeted troubleshooting and risk reduction.</a:t>
            </a:r>
          </a:p>
          <a:p>
            <a:r>
              <a:rPr lang="en-GB" sz="1200" b="1" kern="1200">
                <a:solidFill>
                  <a:schemeClr val="tx1"/>
                </a:solidFill>
                <a:effectLst/>
                <a:latin typeface="+mn-lt"/>
                <a:ea typeface="+mn-ea"/>
                <a:cs typeface="+mn-cs"/>
              </a:rPr>
              <a:t>4. Provider Communication and Expectation Management</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Clear, honest communication with providers is central to our approach. We will set expectations about phased access and provide timely updates if targets are not met or issues arise. This transparency is essential to maintaining trust and minimizing reputational risk. </a:t>
            </a:r>
          </a:p>
          <a:p>
            <a:r>
              <a:rPr lang="en-GB" sz="1200" b="1" kern="1200">
                <a:solidFill>
                  <a:schemeClr val="tx1"/>
                </a:solidFill>
                <a:effectLst/>
                <a:latin typeface="+mn-lt"/>
                <a:ea typeface="+mn-ea"/>
                <a:cs typeface="+mn-cs"/>
              </a:rPr>
              <a:t>5. Business Continuity</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Should any issues arise, the phased approach provides defined decision points to revert to previous business continuity processes or pause the rollout. This minimises disruption for both providers and end users.</a:t>
            </a:r>
          </a:p>
          <a:p>
            <a:r>
              <a:rPr lang="en-GB" sz="1200" b="1" kern="1200">
                <a:solidFill>
                  <a:schemeClr val="tx1"/>
                </a:solidFill>
                <a:effectLst/>
                <a:latin typeface="+mn-lt"/>
                <a:ea typeface="+mn-ea"/>
                <a:cs typeface="+mn-cs"/>
              </a:rPr>
              <a:t>6. Mitigating Support Overload</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By controlling user numbers and activity scope, we can better manage support desk volumes and avoid overwhelming support channels during the initial restoration period. </a:t>
            </a:r>
          </a:p>
          <a:p>
            <a:endParaRPr lang="en-GB"/>
          </a:p>
          <a:p>
            <a:pPr marR="21590" algn="just">
              <a:lnSpc>
                <a:spcPct val="100000"/>
              </a:lnSpc>
              <a:spcAft>
                <a:spcPts val="5"/>
              </a:spcAft>
            </a:pPr>
            <a:endParaRPr lang="en-GB"/>
          </a:p>
        </p:txBody>
      </p:sp>
      <p:sp>
        <p:nvSpPr>
          <p:cNvPr id="4" name="Slide Number Placeholder 3">
            <a:extLst>
              <a:ext uri="{FF2B5EF4-FFF2-40B4-BE49-F238E27FC236}">
                <a16:creationId xmlns:a16="http://schemas.microsoft.com/office/drawing/2014/main" id="{F1EF8CD6-9088-BBF4-4786-E8023417E5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A3158-828B-45DC-A055-D433B2F6AF05}"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06287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a:extLst>
              <a:ext uri="{FF2B5EF4-FFF2-40B4-BE49-F238E27FC236}">
                <a16:creationId xmlns:a16="http://schemas.microsoft.com/office/drawing/2014/main" id="{C8279A9B-1203-6748-7911-405F61EB5E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pic>
        <p:nvPicPr>
          <p:cNvPr id="4" name="Picture 3" descr="Legal Aid Agency. Providing access to justice through working with others to achieve excellence in the delivery of legal aid">
            <a:extLst>
              <a:ext uri="{FF2B5EF4-FFF2-40B4-BE49-F238E27FC236}">
                <a16:creationId xmlns:a16="http://schemas.microsoft.com/office/drawing/2014/main" id="{26D82072-2C01-2A68-D7B0-AA6398650C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pic>
        <p:nvPicPr>
          <p:cNvPr id="6" name="Picture 5">
            <a:extLst>
              <a:ext uri="{FF2B5EF4-FFF2-40B4-BE49-F238E27FC236}">
                <a16:creationId xmlns:a16="http://schemas.microsoft.com/office/drawing/2014/main" id="{652739A3-1883-60BC-C01C-C3007D9C34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spTree>
    <p:extLst>
      <p:ext uri="{BB962C8B-B14F-4D97-AF65-F5344CB8AC3E}">
        <p14:creationId xmlns:p14="http://schemas.microsoft.com/office/powerpoint/2010/main" val="397229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amp; Emphas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lstStyle>
            <a:lvl2pPr>
              <a:buClrTx/>
              <a:defRPr/>
            </a:lvl2pPr>
            <a:lvl3pPr>
              <a:buClrTx/>
              <a:defRPr/>
            </a:lvl3pPr>
            <a:lvl4pPr>
              <a:buClrTx/>
              <a:defRPr/>
            </a:lvl4pPr>
            <a:lvl5pPr>
              <a:buClrTx/>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a:xfrm>
            <a:off x="3202284" y="6457194"/>
            <a:ext cx="7201467" cy="180000"/>
          </a:xfrm>
          <a:prstGeom prst="rect">
            <a:avLst/>
          </a:prstGeom>
        </p:spPr>
        <p:txBody>
          <a:bodyPr/>
          <a:lstStyle/>
          <a:p>
            <a:r>
              <a:rPr lang="en-GB"/>
              <a:t>Providing access to justice through w</a:t>
            </a:r>
            <a:r>
              <a:rPr lang="en-GB">
                <a:cs typeface="Arial"/>
              </a:rPr>
              <a:t>orking with others to achieve excellence in the delivery of legal aid</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26493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arge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24F3EF4-BF41-0563-2948-DCF0BDB2E7FF}"/>
              </a:ext>
            </a:extLst>
          </p:cNvPr>
          <p:cNvSpPr>
            <a:spLocks noGrp="1"/>
          </p:cNvSpPr>
          <p:nvPr>
            <p:ph type="body" sz="quarter" idx="13"/>
          </p:nvPr>
        </p:nvSpPr>
        <p:spPr>
          <a:xfrm>
            <a:off x="809426" y="1395413"/>
            <a:ext cx="10727999" cy="4229897"/>
          </a:xfrm>
        </p:spPr>
        <p:txBody>
          <a:bodyPr>
            <a:normAutofit/>
          </a:bodyPr>
          <a:lstStyle>
            <a:lvl1pPr>
              <a:defRPr sz="3400"/>
            </a:lvl1pPr>
            <a:lvl2pPr marL="360000" indent="-360000">
              <a:buClrTx/>
              <a:defRPr sz="2400"/>
            </a:lvl2pPr>
            <a:lvl3pPr marL="720000" indent="-360000">
              <a:buClrTx/>
              <a:defRPr sz="2400"/>
            </a:lvl3pPr>
            <a:lvl4pPr marL="1080000" indent="-360000">
              <a:buClrTx/>
              <a:defRPr sz="2400"/>
            </a:lvl4pPr>
            <a:lvl5pPr marL="1440000" indent="-360000">
              <a:buClrTx/>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
        <p:nvSpPr>
          <p:cNvPr id="2" name="Footer Placeholder 4">
            <a:extLst>
              <a:ext uri="{FF2B5EF4-FFF2-40B4-BE49-F238E27FC236}">
                <a16:creationId xmlns:a16="http://schemas.microsoft.com/office/drawing/2014/main" id="{1095A724-0307-5E19-7110-5595331D61B1}"/>
              </a:ext>
              <a:ext uri="{C183D7F6-B498-43B3-948B-1728B52AA6E4}">
                <adec:decorative xmlns:adec="http://schemas.microsoft.com/office/drawing/2017/decorative" val="1"/>
              </a:ext>
            </a:extLst>
          </p:cNvPr>
          <p:cNvSpPr>
            <a:spLocks noGrp="1"/>
          </p:cNvSpPr>
          <p:nvPr>
            <p:ph type="ftr" sz="quarter" idx="11"/>
          </p:nvPr>
        </p:nvSpPr>
        <p:spPr>
          <a:xfrm>
            <a:off x="3164613" y="6451040"/>
            <a:ext cx="7201467" cy="180000"/>
          </a:xfrm>
          <a:prstGeom prst="rect">
            <a:avLst/>
          </a:prstGeom>
        </p:spPr>
        <p:txBody>
          <a:bodyPr/>
          <a:lstStyle/>
          <a:p>
            <a:r>
              <a:rPr lang="en-GB"/>
              <a:t>Providing access to justice through w</a:t>
            </a:r>
            <a:r>
              <a:rPr lang="en-GB">
                <a:cs typeface="Arial"/>
              </a:rPr>
              <a:t>orking with others to achieve excellence in the delivery of legal aid</a:t>
            </a:r>
          </a:p>
        </p:txBody>
      </p:sp>
    </p:spTree>
    <p:extLst>
      <p:ext uri="{BB962C8B-B14F-4D97-AF65-F5344CB8AC3E}">
        <p14:creationId xmlns:p14="http://schemas.microsoft.com/office/powerpoint/2010/main" val="326443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E1315A-D470-E14A-1174-2675FA007A0E}"/>
              </a:ext>
            </a:extLst>
          </p:cNvPr>
          <p:cNvSpPr>
            <a:spLocks noGrp="1"/>
          </p:cNvSpPr>
          <p:nvPr>
            <p:ph type="body" idx="1" hasCustomPrompt="1"/>
          </p:nvPr>
        </p:nvSpPr>
        <p:spPr>
          <a:xfrm>
            <a:off x="708800" y="3281680"/>
            <a:ext cx="7920000" cy="2515262"/>
          </a:xfrm>
        </p:spPr>
        <p:txBody>
          <a:bodyPr anchor="b" anchorCtr="0">
            <a:normAutofit/>
          </a:bodyPr>
          <a:lstStyle>
            <a:lvl1pPr marL="0" indent="0" algn="ctr">
              <a:lnSpc>
                <a:spcPct val="100000"/>
              </a:lnSpc>
              <a:spcAft>
                <a:spcPts val="600"/>
              </a:spcAft>
              <a:buNone/>
              <a:defRPr sz="1800" b="0">
                <a:solidFill>
                  <a:schemeClr val="accent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rtl="0" fontAlgn="base">
              <a:lnSpc>
                <a:spcPts val="1350"/>
              </a:lnSpc>
            </a:pPr>
            <a:r>
              <a:rPr lang="en-GB" sz="1800" b="1" i="0" u="none" strike="noStrike">
                <a:solidFill>
                  <a:srgbClr val="565B96"/>
                </a:solidFill>
                <a:effectLst/>
                <a:latin typeface="Arial" panose="020B0604020202020204" pitchFamily="34" charset="0"/>
              </a:rPr>
              <a:t>Legal Aid Agency</a:t>
            </a:r>
            <a:r>
              <a:rPr lang="en-US" sz="1800" b="0" i="0">
                <a:solidFill>
                  <a:srgbClr val="000000"/>
                </a:solidFill>
                <a:effectLst/>
                <a:latin typeface="Arial" panose="020B0604020202020204" pitchFamily="34" charset="0"/>
              </a:rPr>
              <a:t>​</a:t>
            </a:r>
          </a:p>
          <a:p>
            <a:pPr algn="l" rtl="0" fontAlgn="base">
              <a:lnSpc>
                <a:spcPts val="1350"/>
              </a:lnSpc>
            </a:pPr>
            <a:br>
              <a:rPr lang="en-US" sz="1800" b="0" i="0">
                <a:solidFill>
                  <a:srgbClr val="000000"/>
                </a:solidFill>
                <a:effectLst/>
                <a:latin typeface="Arial" panose="020B0604020202020204" pitchFamily="34" charset="0"/>
              </a:rPr>
            </a:br>
            <a:r>
              <a:rPr lang="en-GB" sz="1800" b="0" i="0" u="none" strike="noStrike">
                <a:solidFill>
                  <a:srgbClr val="565B96"/>
                </a:solidFill>
                <a:effectLst/>
                <a:latin typeface="Arial" panose="020B0604020202020204" pitchFamily="34" charset="0"/>
              </a:rPr>
              <a:t>13th Floor (13.51)</a:t>
            </a:r>
            <a:r>
              <a:rPr lang="en-US" sz="1800" b="0" i="0">
                <a:solidFill>
                  <a:srgbClr val="000000"/>
                </a:solidFill>
                <a:effectLst/>
                <a:latin typeface="Arial" panose="020B0604020202020204" pitchFamily="34" charset="0"/>
              </a:rPr>
              <a:t>​</a:t>
            </a:r>
          </a:p>
          <a:p>
            <a:pPr algn="l" rtl="0" fontAlgn="base">
              <a:lnSpc>
                <a:spcPts val="1350"/>
              </a:lnSpc>
            </a:pPr>
            <a:br>
              <a:rPr lang="en-US" sz="1800" b="0" i="0">
                <a:solidFill>
                  <a:srgbClr val="000000"/>
                </a:solidFill>
                <a:effectLst/>
                <a:latin typeface="Arial" panose="020B0604020202020204" pitchFamily="34" charset="0"/>
              </a:rPr>
            </a:br>
            <a:r>
              <a:rPr lang="en-GB" sz="1800" b="0" i="0" u="none" strike="noStrike">
                <a:solidFill>
                  <a:srgbClr val="565B96"/>
                </a:solidFill>
                <a:effectLst/>
                <a:latin typeface="Arial" panose="020B0604020202020204" pitchFamily="34" charset="0"/>
              </a:rPr>
              <a:t>102 Petty France</a:t>
            </a:r>
          </a:p>
          <a:p>
            <a:pPr algn="l" rtl="0" fontAlgn="base">
              <a:lnSpc>
                <a:spcPts val="1350"/>
              </a:lnSpc>
            </a:pPr>
            <a:r>
              <a:rPr lang="en-US" sz="1800" b="0" i="0">
                <a:solidFill>
                  <a:srgbClr val="000000"/>
                </a:solidFill>
                <a:effectLst/>
                <a:latin typeface="Arial" panose="020B0604020202020204" pitchFamily="34" charset="0"/>
              </a:rPr>
              <a:t>​</a:t>
            </a:r>
            <a:br>
              <a:rPr lang="en-US" sz="1800" b="0" i="0">
                <a:solidFill>
                  <a:srgbClr val="000000"/>
                </a:solidFill>
                <a:effectLst/>
                <a:latin typeface="Arial" panose="020B0604020202020204" pitchFamily="34" charset="0"/>
              </a:rPr>
            </a:br>
            <a:r>
              <a:rPr lang="en-GB" sz="1800" b="0" i="0" u="none" strike="noStrike">
                <a:solidFill>
                  <a:srgbClr val="565B96"/>
                </a:solidFill>
                <a:effectLst/>
                <a:latin typeface="Arial" panose="020B0604020202020204" pitchFamily="34" charset="0"/>
              </a:rPr>
              <a:t>London SW1H 9AJ</a:t>
            </a:r>
          </a:p>
          <a:p>
            <a:pPr algn="l" rtl="0" fontAlgn="base">
              <a:lnSpc>
                <a:spcPts val="1350"/>
              </a:lnSpc>
            </a:pP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lnSpc>
                <a:spcPts val="1350"/>
              </a:lnSpc>
            </a:pPr>
            <a:r>
              <a:rPr lang="en-GB" sz="1800" b="0" i="0" u="none" strike="noStrike">
                <a:solidFill>
                  <a:srgbClr val="565B96"/>
                </a:solidFill>
                <a:effectLst/>
                <a:latin typeface="Arial" panose="020B0604020202020204" pitchFamily="34" charset="0"/>
              </a:rPr>
              <a:t>gov.uk/government/organisations/legal-aid-agency </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lvl="0"/>
            <a:endParaRPr lang="en-US" noProof="0"/>
          </a:p>
        </p:txBody>
      </p:sp>
    </p:spTree>
    <p:extLst>
      <p:ext uri="{BB962C8B-B14F-4D97-AF65-F5344CB8AC3E}">
        <p14:creationId xmlns:p14="http://schemas.microsoft.com/office/powerpoint/2010/main" val="421227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a:xfrm>
            <a:off x="3293724" y="6444690"/>
            <a:ext cx="7201467" cy="180000"/>
          </a:xfrm>
          <a:prstGeom prst="rect">
            <a:avLst/>
          </a:prstGeom>
        </p:spPr>
        <p:txBody>
          <a:bodyPr/>
          <a:lstStyle/>
          <a:p>
            <a:r>
              <a:rPr lang="en-GB"/>
              <a:t>Providing access to justice through w</a:t>
            </a:r>
            <a:r>
              <a:rPr lang="en-GB">
                <a:cs typeface="Arial"/>
              </a:rPr>
              <a:t>orking with others to achieve excellence in the delivery of legal aid</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010383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5" name="Picture 14" descr="Legal Aid Agency. Providing access to justice through working with others to achieve excellence in the delivery of legal aid">
            <a:extLst>
              <a:ext uri="{FF2B5EF4-FFF2-40B4-BE49-F238E27FC236}">
                <a16:creationId xmlns:a16="http://schemas.microsoft.com/office/drawing/2014/main" id="{650D788D-F4F1-FF26-7209-48E348FC9E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57"/>
            <a:ext cx="12191998" cy="6856285"/>
          </a:xfrm>
          <a:prstGeom prst="rect">
            <a:avLst/>
          </a:prstGeom>
        </p:spPr>
      </p:pic>
      <p:sp>
        <p:nvSpPr>
          <p:cNvPr id="2" name="Title 1">
            <a:extLst>
              <a:ext uri="{FF2B5EF4-FFF2-40B4-BE49-F238E27FC236}">
                <a16:creationId xmlns:a16="http://schemas.microsoft.com/office/drawing/2014/main" id="{B47590F9-5019-854C-18E3-647D62225888}"/>
              </a:ext>
            </a:extLst>
          </p:cNvPr>
          <p:cNvSpPr>
            <a:spLocks noGrp="1"/>
          </p:cNvSpPr>
          <p:nvPr>
            <p:ph type="ctrTitle"/>
          </p:nvPr>
        </p:nvSpPr>
        <p:spPr>
          <a:xfrm>
            <a:off x="758189" y="2622074"/>
            <a:ext cx="7920000" cy="1080000"/>
          </a:xfrm>
        </p:spPr>
        <p:txBody>
          <a:bodyPr anchor="t" anchorCtr="0">
            <a:normAutofit/>
          </a:bodyPr>
          <a:lstStyle>
            <a:lvl1pPr algn="l">
              <a:lnSpc>
                <a:spcPct val="100000"/>
              </a:lnSpc>
              <a:defRPr sz="3400" b="1"/>
            </a:lvl1pPr>
          </a:lstStyle>
          <a:p>
            <a:r>
              <a:rPr lang="en-US" noProof="0"/>
              <a:t>Click to edit Master title style</a:t>
            </a:r>
            <a:endParaRPr lang="en-GB" noProof="0"/>
          </a:p>
        </p:txBody>
      </p:sp>
      <p:sp>
        <p:nvSpPr>
          <p:cNvPr id="3" name="Subtitle 2">
            <a:extLst>
              <a:ext uri="{FF2B5EF4-FFF2-40B4-BE49-F238E27FC236}">
                <a16:creationId xmlns:a16="http://schemas.microsoft.com/office/drawing/2014/main" id="{9F0F1EE0-638B-690E-3374-CE1E12D2585D}"/>
              </a:ext>
            </a:extLst>
          </p:cNvPr>
          <p:cNvSpPr>
            <a:spLocks noGrp="1"/>
          </p:cNvSpPr>
          <p:nvPr>
            <p:ph type="subTitle" idx="1"/>
          </p:nvPr>
        </p:nvSpPr>
        <p:spPr>
          <a:xfrm>
            <a:off x="758190" y="3838357"/>
            <a:ext cx="7920000" cy="1080000"/>
          </a:xfrm>
        </p:spPr>
        <p:txBody>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Text Placeholder 9">
            <a:extLst>
              <a:ext uri="{FF2B5EF4-FFF2-40B4-BE49-F238E27FC236}">
                <a16:creationId xmlns:a16="http://schemas.microsoft.com/office/drawing/2014/main" id="{A565C95F-3718-1528-8609-763CA15704E3}"/>
              </a:ext>
            </a:extLst>
          </p:cNvPr>
          <p:cNvSpPr>
            <a:spLocks noGrp="1"/>
          </p:cNvSpPr>
          <p:nvPr>
            <p:ph type="body" sz="quarter" idx="13" hasCustomPrompt="1"/>
          </p:nvPr>
        </p:nvSpPr>
        <p:spPr>
          <a:xfrm>
            <a:off x="758189" y="5364119"/>
            <a:ext cx="7920000" cy="288000"/>
          </a:xfrm>
        </p:spPr>
        <p:txBody>
          <a:bodyPr>
            <a:normAutofit/>
          </a:bodyPr>
          <a:lstStyle>
            <a:lvl1pPr marL="0" indent="0">
              <a:lnSpc>
                <a:spcPct val="100000"/>
              </a:lnSpc>
              <a:spcBef>
                <a:spcPts val="0"/>
              </a:spcBef>
              <a:buNone/>
              <a:defRPr sz="1600"/>
            </a:lvl1pPr>
            <a:lvl2pPr marL="457200" indent="0">
              <a:buNone/>
              <a:defRPr/>
            </a:lvl2pPr>
          </a:lstStyle>
          <a:p>
            <a:pPr lvl="0"/>
            <a:r>
              <a:rPr lang="en-US"/>
              <a:t>Month YYYY</a:t>
            </a:r>
          </a:p>
        </p:txBody>
      </p:sp>
      <p:pic>
        <p:nvPicPr>
          <p:cNvPr id="5" name="Picture 4">
            <a:extLst>
              <a:ext uri="{FF2B5EF4-FFF2-40B4-BE49-F238E27FC236}">
                <a16:creationId xmlns:a16="http://schemas.microsoft.com/office/drawing/2014/main" id="{C8279A9B-1203-6748-7911-405F61EB5E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spTree>
    <p:extLst>
      <p:ext uri="{BB962C8B-B14F-4D97-AF65-F5344CB8AC3E}">
        <p14:creationId xmlns:p14="http://schemas.microsoft.com/office/powerpoint/2010/main" val="30463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pic>
        <p:nvPicPr>
          <p:cNvPr id="3" name="Picture 2">
            <a:extLst>
              <a:ext uri="{FF2B5EF4-FFF2-40B4-BE49-F238E27FC236}">
                <a16:creationId xmlns:a16="http://schemas.microsoft.com/office/drawing/2014/main" id="{294CE059-C005-46F5-C45E-25B33E9C15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813750" y="622800"/>
            <a:ext cx="1364100" cy="1191144"/>
          </a:xfrm>
          <a:prstGeom prst="rect">
            <a:avLst/>
          </a:prstGeom>
          <a:noFill/>
          <a:ln>
            <a:noFill/>
          </a:ln>
        </p:spPr>
      </p:pic>
    </p:spTree>
    <p:extLst>
      <p:ext uri="{BB962C8B-B14F-4D97-AF65-F5344CB8AC3E}">
        <p14:creationId xmlns:p14="http://schemas.microsoft.com/office/powerpoint/2010/main" val="399280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33D3-D582-48EF-0A2B-74426CCEC468}"/>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11E300F-E606-52C3-A6CF-24C403CD7DD4}"/>
              </a:ext>
            </a:extLst>
          </p:cNvPr>
          <p:cNvSpPr>
            <a:spLocks noGrp="1"/>
          </p:cNvSpPr>
          <p:nvPr>
            <p:ph idx="1"/>
          </p:nvPr>
        </p:nvSpPr>
        <p:spPr/>
        <p:txBody>
          <a:bodyPr>
            <a:normAutofit/>
          </a:bodyPr>
          <a:lstStyle>
            <a:lvl1pPr>
              <a:defRPr sz="2000"/>
            </a:lvl1pPr>
            <a:lvl2pPr>
              <a:buClrTx/>
              <a:defRPr sz="2000"/>
            </a:lvl2pPr>
            <a:lvl3pPr>
              <a:buClrTx/>
              <a:defRPr sz="2000"/>
            </a:lvl3pPr>
            <a:lvl4pPr>
              <a:buClrTx/>
              <a:defRPr sz="2000"/>
            </a:lvl4pPr>
            <a:lvl5pPr>
              <a:buClrTx/>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C25AF1ED-CB8C-A0D7-A9FC-6325155370BC}"/>
              </a:ext>
            </a:extLst>
          </p:cNvPr>
          <p:cNvSpPr>
            <a:spLocks noGrp="1"/>
          </p:cNvSpPr>
          <p:nvPr>
            <p:ph type="ftr" sz="quarter" idx="11"/>
          </p:nvPr>
        </p:nvSpPr>
        <p:spPr>
          <a:xfrm>
            <a:off x="3273404" y="6444690"/>
            <a:ext cx="7201467" cy="180000"/>
          </a:xfrm>
          <a:prstGeom prst="rect">
            <a:avLst/>
          </a:prstGeom>
        </p:spPr>
        <p:txBody>
          <a:bodyPr/>
          <a:lstStyle/>
          <a:p>
            <a:r>
              <a:rPr lang="en-GB"/>
              <a:t>Providing access to justice through w</a:t>
            </a:r>
            <a:r>
              <a:rPr lang="en-GB">
                <a:cs typeface="Arial"/>
              </a:rPr>
              <a:t>orking with others to achieve excellence in the delivery of legal aid</a:t>
            </a:r>
          </a:p>
        </p:txBody>
      </p:sp>
      <p:sp>
        <p:nvSpPr>
          <p:cNvPr id="6" name="Slide Number Placeholder 5">
            <a:extLst>
              <a:ext uri="{FF2B5EF4-FFF2-40B4-BE49-F238E27FC236}">
                <a16:creationId xmlns:a16="http://schemas.microsoft.com/office/drawing/2014/main" id="{B1464B7B-2E91-374D-D445-0D9781F85D50}"/>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395164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normAutofit/>
          </a:bodyPr>
          <a:lstStyle>
            <a:lvl1pPr>
              <a:defRPr sz="2000"/>
            </a:lvl1pPr>
            <a:lvl2pPr>
              <a:buClrTx/>
              <a:defRPr sz="2000"/>
            </a:lvl2pPr>
            <a:lvl3pPr>
              <a:buClrTx/>
              <a:defRPr sz="2000"/>
            </a:lvl3pPr>
            <a:lvl4pPr>
              <a:buClrTx/>
              <a:defRPr sz="2000"/>
            </a:lvl4pPr>
            <a:lvl5pPr>
              <a:buClrTx/>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8D3296D8-E2C8-3A59-6DA0-2FCCEA8D1B50}"/>
              </a:ext>
            </a:extLst>
          </p:cNvPr>
          <p:cNvSpPr>
            <a:spLocks noGrp="1"/>
          </p:cNvSpPr>
          <p:nvPr>
            <p:ph sz="half" idx="2"/>
          </p:nvPr>
        </p:nvSpPr>
        <p:spPr>
          <a:xfrm>
            <a:off x="6396340" y="1396800"/>
            <a:ext cx="5141085" cy="4230000"/>
          </a:xfrm>
        </p:spPr>
        <p:txBody>
          <a:bodyPr>
            <a:normAutofit/>
          </a:bodyPr>
          <a:lstStyle>
            <a:lvl1pPr>
              <a:defRPr sz="2000"/>
            </a:lvl1pPr>
            <a:lvl2pPr>
              <a:buClrTx/>
              <a:defRPr sz="2000"/>
            </a:lvl2pPr>
            <a:lvl3pPr>
              <a:buClrTx/>
              <a:defRPr sz="2000"/>
            </a:lvl3pPr>
            <a:lvl4pPr>
              <a:buClrTx/>
              <a:defRPr sz="2000"/>
            </a:lvl4pPr>
            <a:lvl5pPr>
              <a:buClrTx/>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a:xfrm>
            <a:off x="3273404" y="6434530"/>
            <a:ext cx="7201467" cy="180000"/>
          </a:xfrm>
          <a:prstGeom prst="rect">
            <a:avLst/>
          </a:prstGeom>
        </p:spPr>
        <p:txBody>
          <a:bodyPr/>
          <a:lstStyle/>
          <a:p>
            <a:r>
              <a:rPr lang="en-GB"/>
              <a:t>Providing access to justice through w</a:t>
            </a:r>
            <a:r>
              <a:rPr lang="en-GB">
                <a:cs typeface="Arial"/>
              </a:rPr>
              <a:t>orking with others to achieve excellence in the delivery of legal aid</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374179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mp; Emphas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A5BE-9F0C-9C33-E738-BB0C9ACF4C41}"/>
              </a:ext>
            </a:extLst>
          </p:cNvPr>
          <p:cNvSpPr>
            <a:spLocks noGrp="1"/>
          </p:cNvSpPr>
          <p:nvPr>
            <p:ph type="title"/>
          </p:nvPr>
        </p:nvSpPr>
        <p:spPr/>
        <p:txBody>
          <a:bodyPr/>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6B1209-6B5A-DD57-363E-9C28D7B61B4D}"/>
              </a:ext>
            </a:extLst>
          </p:cNvPr>
          <p:cNvSpPr>
            <a:spLocks noGrp="1"/>
          </p:cNvSpPr>
          <p:nvPr>
            <p:ph sz="half" idx="1"/>
          </p:nvPr>
        </p:nvSpPr>
        <p:spPr>
          <a:xfrm>
            <a:off x="810000" y="1396800"/>
            <a:ext cx="5140800" cy="4230000"/>
          </a:xfrm>
        </p:spPr>
        <p:txBody>
          <a:bodyPr>
            <a:normAutofit/>
          </a:bodyPr>
          <a:lstStyle>
            <a:lvl1pPr>
              <a:defRPr sz="2000"/>
            </a:lvl1pPr>
            <a:lvl2pPr>
              <a:buClrTx/>
              <a:defRPr sz="2000"/>
            </a:lvl2pPr>
            <a:lvl3pPr>
              <a:buClrTx/>
              <a:defRPr sz="2000"/>
            </a:lvl3pPr>
            <a:lvl4pPr>
              <a:buClrTx/>
              <a:defRPr sz="2000"/>
            </a:lvl4pPr>
            <a:lvl5pPr>
              <a:buClrTx/>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7E578A9-AEFF-4AB7-B964-8C5EFAE84103}"/>
              </a:ext>
            </a:extLst>
          </p:cNvPr>
          <p:cNvSpPr>
            <a:spLocks noGrp="1"/>
          </p:cNvSpPr>
          <p:nvPr>
            <p:ph type="ftr" sz="quarter" idx="11"/>
          </p:nvPr>
        </p:nvSpPr>
        <p:spPr>
          <a:xfrm>
            <a:off x="3202284" y="6457194"/>
            <a:ext cx="7201467" cy="180000"/>
          </a:xfrm>
          <a:prstGeom prst="rect">
            <a:avLst/>
          </a:prstGeom>
        </p:spPr>
        <p:txBody>
          <a:bodyPr/>
          <a:lstStyle/>
          <a:p>
            <a:r>
              <a:rPr lang="en-GB"/>
              <a:t>Providing access to justice through w</a:t>
            </a:r>
            <a:r>
              <a:rPr lang="en-GB">
                <a:cs typeface="Arial"/>
              </a:rPr>
              <a:t>orking with others to achieve excellence in the delivery of legal aid</a:t>
            </a:r>
          </a:p>
        </p:txBody>
      </p:sp>
      <p:sp>
        <p:nvSpPr>
          <p:cNvPr id="7" name="Slide Number Placeholder 6">
            <a:extLst>
              <a:ext uri="{FF2B5EF4-FFF2-40B4-BE49-F238E27FC236}">
                <a16:creationId xmlns:a16="http://schemas.microsoft.com/office/drawing/2014/main" id="{2D0A671D-0D15-C5DF-0D6D-0416008266FB}"/>
              </a:ext>
            </a:extLst>
          </p:cNvPr>
          <p:cNvSpPr>
            <a:spLocks noGrp="1"/>
          </p:cNvSpPr>
          <p:nvPr>
            <p:ph type="sldNum" sz="quarter" idx="12"/>
          </p:nvPr>
        </p:nvSpPr>
        <p:spPr/>
        <p:txBody>
          <a:bodyPr/>
          <a:lstStyle/>
          <a:p>
            <a:fld id="{C0189ED6-F87B-4BC1-907E-EF602CA5C674}" type="slidenum">
              <a:rPr lang="en-GB" smtClean="0"/>
              <a:t>‹#›</a:t>
            </a:fld>
            <a:endParaRPr lang="en-GB"/>
          </a:p>
        </p:txBody>
      </p:sp>
    </p:spTree>
    <p:extLst>
      <p:ext uri="{BB962C8B-B14F-4D97-AF65-F5344CB8AC3E}">
        <p14:creationId xmlns:p14="http://schemas.microsoft.com/office/powerpoint/2010/main" val="407170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E1315A-D470-E14A-1174-2675FA007A0E}"/>
              </a:ext>
            </a:extLst>
          </p:cNvPr>
          <p:cNvSpPr>
            <a:spLocks noGrp="1"/>
          </p:cNvSpPr>
          <p:nvPr>
            <p:ph type="body" idx="1" hasCustomPrompt="1"/>
          </p:nvPr>
        </p:nvSpPr>
        <p:spPr>
          <a:xfrm>
            <a:off x="708800" y="3281680"/>
            <a:ext cx="7920000" cy="2515262"/>
          </a:xfrm>
        </p:spPr>
        <p:txBody>
          <a:bodyPr anchor="b" anchorCtr="0">
            <a:normAutofit/>
          </a:bodyPr>
          <a:lstStyle>
            <a:lvl1pPr marL="0" indent="0" algn="ctr">
              <a:lnSpc>
                <a:spcPct val="100000"/>
              </a:lnSpc>
              <a:spcAft>
                <a:spcPts val="600"/>
              </a:spcAft>
              <a:buNone/>
              <a:defRPr sz="1800" b="0">
                <a:solidFill>
                  <a:schemeClr val="accent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rtl="0" fontAlgn="base">
              <a:lnSpc>
                <a:spcPts val="1350"/>
              </a:lnSpc>
            </a:pPr>
            <a:r>
              <a:rPr lang="en-GB" sz="1800" b="1" i="0" u="none" strike="noStrike">
                <a:solidFill>
                  <a:srgbClr val="565B96"/>
                </a:solidFill>
                <a:effectLst/>
                <a:latin typeface="Arial" panose="020B0604020202020204" pitchFamily="34" charset="0"/>
              </a:rPr>
              <a:t>Legal Aid Agency</a:t>
            </a:r>
            <a:r>
              <a:rPr lang="en-US" sz="1800" b="0" i="0">
                <a:solidFill>
                  <a:srgbClr val="000000"/>
                </a:solidFill>
                <a:effectLst/>
                <a:latin typeface="Arial" panose="020B0604020202020204" pitchFamily="34" charset="0"/>
              </a:rPr>
              <a:t>​</a:t>
            </a:r>
          </a:p>
          <a:p>
            <a:pPr algn="l" rtl="0" fontAlgn="base">
              <a:lnSpc>
                <a:spcPts val="1350"/>
              </a:lnSpc>
            </a:pPr>
            <a:br>
              <a:rPr lang="en-US" sz="1800" b="0" i="0">
                <a:solidFill>
                  <a:srgbClr val="000000"/>
                </a:solidFill>
                <a:effectLst/>
                <a:latin typeface="Arial" panose="020B0604020202020204" pitchFamily="34" charset="0"/>
              </a:rPr>
            </a:br>
            <a:r>
              <a:rPr lang="en-GB" sz="1800" b="0" i="0" u="none" strike="noStrike">
                <a:solidFill>
                  <a:srgbClr val="565B96"/>
                </a:solidFill>
                <a:effectLst/>
                <a:latin typeface="Arial" panose="020B0604020202020204" pitchFamily="34" charset="0"/>
              </a:rPr>
              <a:t>13th Floor (13.51)</a:t>
            </a:r>
            <a:r>
              <a:rPr lang="en-US" sz="1800" b="0" i="0">
                <a:solidFill>
                  <a:srgbClr val="000000"/>
                </a:solidFill>
                <a:effectLst/>
                <a:latin typeface="Arial" panose="020B0604020202020204" pitchFamily="34" charset="0"/>
              </a:rPr>
              <a:t>​</a:t>
            </a:r>
          </a:p>
          <a:p>
            <a:pPr algn="l" rtl="0" fontAlgn="base">
              <a:lnSpc>
                <a:spcPts val="1350"/>
              </a:lnSpc>
            </a:pPr>
            <a:br>
              <a:rPr lang="en-US" sz="1800" b="0" i="0">
                <a:solidFill>
                  <a:srgbClr val="000000"/>
                </a:solidFill>
                <a:effectLst/>
                <a:latin typeface="Arial" panose="020B0604020202020204" pitchFamily="34" charset="0"/>
              </a:rPr>
            </a:br>
            <a:r>
              <a:rPr lang="en-GB" sz="1800" b="0" i="0" u="none" strike="noStrike">
                <a:solidFill>
                  <a:srgbClr val="565B96"/>
                </a:solidFill>
                <a:effectLst/>
                <a:latin typeface="Arial" panose="020B0604020202020204" pitchFamily="34" charset="0"/>
              </a:rPr>
              <a:t>102 Petty France</a:t>
            </a:r>
          </a:p>
          <a:p>
            <a:pPr algn="l" rtl="0" fontAlgn="base">
              <a:lnSpc>
                <a:spcPts val="1350"/>
              </a:lnSpc>
            </a:pPr>
            <a:r>
              <a:rPr lang="en-US" sz="1800" b="0" i="0">
                <a:solidFill>
                  <a:srgbClr val="000000"/>
                </a:solidFill>
                <a:effectLst/>
                <a:latin typeface="Arial" panose="020B0604020202020204" pitchFamily="34" charset="0"/>
              </a:rPr>
              <a:t>​</a:t>
            </a:r>
            <a:br>
              <a:rPr lang="en-US" sz="1800" b="0" i="0">
                <a:solidFill>
                  <a:srgbClr val="000000"/>
                </a:solidFill>
                <a:effectLst/>
                <a:latin typeface="Arial" panose="020B0604020202020204" pitchFamily="34" charset="0"/>
              </a:rPr>
            </a:br>
            <a:r>
              <a:rPr lang="en-GB" sz="1800" b="0" i="0" u="none" strike="noStrike">
                <a:solidFill>
                  <a:srgbClr val="565B96"/>
                </a:solidFill>
                <a:effectLst/>
                <a:latin typeface="Arial" panose="020B0604020202020204" pitchFamily="34" charset="0"/>
              </a:rPr>
              <a:t>London SW1H 9AJ</a:t>
            </a:r>
          </a:p>
          <a:p>
            <a:pPr algn="l" rtl="0" fontAlgn="base">
              <a:lnSpc>
                <a:spcPts val="1350"/>
              </a:lnSpc>
            </a:pP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lnSpc>
                <a:spcPts val="1350"/>
              </a:lnSpc>
            </a:pPr>
            <a:r>
              <a:rPr lang="en-GB" sz="1800" b="0" i="0" u="none" strike="noStrike">
                <a:solidFill>
                  <a:srgbClr val="565B96"/>
                </a:solidFill>
                <a:effectLst/>
                <a:latin typeface="Arial" panose="020B0604020202020204" pitchFamily="34" charset="0"/>
              </a:rPr>
              <a:t>gov.uk/government/organisations/legal-aid-agency </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lvl="0"/>
            <a:endParaRPr lang="en-US" noProof="0"/>
          </a:p>
        </p:txBody>
      </p:sp>
    </p:spTree>
    <p:extLst>
      <p:ext uri="{BB962C8B-B14F-4D97-AF65-F5344CB8AC3E}">
        <p14:creationId xmlns:p14="http://schemas.microsoft.com/office/powerpoint/2010/main" val="194798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grpSp>
        <p:nvGrpSpPr>
          <p:cNvPr id="5" name="Group 4">
            <a:extLst>
              <a:ext uri="{FF2B5EF4-FFF2-40B4-BE49-F238E27FC236}">
                <a16:creationId xmlns:a16="http://schemas.microsoft.com/office/drawing/2014/main" id="{0C41B3F0-93B5-5702-CD4B-349CDE7D8513}"/>
              </a:ext>
            </a:extLst>
          </p:cNvPr>
          <p:cNvGrpSpPr/>
          <p:nvPr userDrawn="1"/>
        </p:nvGrpSpPr>
        <p:grpSpPr>
          <a:xfrm>
            <a:off x="585114" y="459257"/>
            <a:ext cx="1680754" cy="1445623"/>
            <a:chOff x="4189448" y="743342"/>
            <a:chExt cx="1680754" cy="1445623"/>
          </a:xfrm>
        </p:grpSpPr>
        <p:sp>
          <p:nvSpPr>
            <p:cNvPr id="4" name="Rectangle 3">
              <a:extLst>
                <a:ext uri="{FF2B5EF4-FFF2-40B4-BE49-F238E27FC236}">
                  <a16:creationId xmlns:a16="http://schemas.microsoft.com/office/drawing/2014/main" id="{C76A584A-777E-3DC5-9D9E-042EF6413A7C}"/>
                </a:ext>
              </a:extLst>
            </p:cNvPr>
            <p:cNvSpPr/>
            <p:nvPr userDrawn="1"/>
          </p:nvSpPr>
          <p:spPr>
            <a:xfrm>
              <a:off x="4189448" y="743342"/>
              <a:ext cx="1680754" cy="1445623"/>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246A760-0EBA-1E23-929A-D24E3DA0DA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4347775" y="870582"/>
              <a:ext cx="1364100" cy="1191144"/>
            </a:xfrm>
            <a:prstGeom prst="rect">
              <a:avLst/>
            </a:prstGeom>
            <a:noFill/>
            <a:ln>
              <a:noFill/>
            </a:ln>
          </p:spPr>
        </p:pic>
      </p:grpSp>
    </p:spTree>
    <p:extLst>
      <p:ext uri="{BB962C8B-B14F-4D97-AF65-F5344CB8AC3E}">
        <p14:creationId xmlns:p14="http://schemas.microsoft.com/office/powerpoint/2010/main" val="330327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583C-FBCA-EA5C-1733-E09C1C9DAC2B}"/>
              </a:ext>
            </a:extLst>
          </p:cNvPr>
          <p:cNvSpPr>
            <a:spLocks noGrp="1"/>
          </p:cNvSpPr>
          <p:nvPr>
            <p:ph type="title"/>
          </p:nvPr>
        </p:nvSpPr>
        <p:spPr>
          <a:xfrm>
            <a:off x="759600" y="2620800"/>
            <a:ext cx="7920000" cy="1080000"/>
          </a:xfrm>
        </p:spPr>
        <p:txBody>
          <a:bodyPr anchor="t" anchorCtr="0">
            <a:normAutofit/>
          </a:bodyPr>
          <a:lstStyle>
            <a:lvl1pPr>
              <a:defRPr sz="34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2319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4E23D-FE4D-87EC-DB78-4BAA2E5DEC66}"/>
              </a:ext>
            </a:extLst>
          </p:cNvPr>
          <p:cNvSpPr>
            <a:spLocks noGrp="1"/>
          </p:cNvSpPr>
          <p:nvPr>
            <p:ph type="title"/>
          </p:nvPr>
        </p:nvSpPr>
        <p:spPr>
          <a:xfrm>
            <a:off x="809425" y="372136"/>
            <a:ext cx="10728000" cy="900000"/>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8F2BB569-A999-1851-FEC6-8F133AB3290A}"/>
              </a:ext>
            </a:extLst>
          </p:cNvPr>
          <p:cNvSpPr>
            <a:spLocks noGrp="1"/>
          </p:cNvSpPr>
          <p:nvPr>
            <p:ph type="body" idx="1"/>
          </p:nvPr>
        </p:nvSpPr>
        <p:spPr>
          <a:xfrm>
            <a:off x="809426" y="1395662"/>
            <a:ext cx="10728000" cy="42298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F8035D26-AA16-8F2A-0616-ED002328EE4E}"/>
              </a:ext>
            </a:extLst>
          </p:cNvPr>
          <p:cNvSpPr>
            <a:spLocks noGrp="1"/>
          </p:cNvSpPr>
          <p:nvPr>
            <p:ph type="ftr" sz="quarter" idx="3"/>
          </p:nvPr>
        </p:nvSpPr>
        <p:spPr>
          <a:xfrm>
            <a:off x="3334364" y="6431620"/>
            <a:ext cx="7201467" cy="180000"/>
          </a:xfrm>
          <a:prstGeom prst="rect">
            <a:avLst/>
          </a:prstGeom>
        </p:spPr>
        <p:txBody>
          <a:bodyPr vert="horz" lIns="0" tIns="0" rIns="0" bIns="0" rtlCol="0" anchor="ctr"/>
          <a:lstStyle>
            <a:lvl1pPr algn="r">
              <a:defRPr sz="1100">
                <a:solidFill>
                  <a:schemeClr val="tx1"/>
                </a:solidFill>
              </a:defRPr>
            </a:lvl1pPr>
          </a:lstStyle>
          <a:p>
            <a:r>
              <a:rPr lang="en-GB"/>
              <a:t>Providing access to justice through w</a:t>
            </a:r>
            <a:r>
              <a:rPr lang="en-GB">
                <a:cs typeface="Arial"/>
              </a:rPr>
              <a:t>orking with others to achieve excellence in the delivery of legal aid</a:t>
            </a:r>
          </a:p>
        </p:txBody>
      </p:sp>
      <p:sp>
        <p:nvSpPr>
          <p:cNvPr id="6" name="Slide Number Placeholder 5">
            <a:extLst>
              <a:ext uri="{FF2B5EF4-FFF2-40B4-BE49-F238E27FC236}">
                <a16:creationId xmlns:a16="http://schemas.microsoft.com/office/drawing/2014/main" id="{4F5FE07B-E53E-0564-C75F-F4BF63EE2F4C}"/>
              </a:ext>
            </a:extLst>
          </p:cNvPr>
          <p:cNvSpPr>
            <a:spLocks noGrp="1"/>
          </p:cNvSpPr>
          <p:nvPr>
            <p:ph type="sldNum" sz="quarter" idx="4"/>
          </p:nvPr>
        </p:nvSpPr>
        <p:spPr>
          <a:xfrm>
            <a:off x="11443648" y="6169565"/>
            <a:ext cx="450436" cy="365125"/>
          </a:xfrm>
          <a:prstGeom prst="rect">
            <a:avLst/>
          </a:prstGeom>
        </p:spPr>
        <p:txBody>
          <a:bodyPr vert="horz" lIns="0" tIns="0" rIns="0" bIns="0" rtlCol="0" anchor="ctr"/>
          <a:lstStyle>
            <a:lvl1pPr algn="ctr">
              <a:defRPr sz="1500" b="1">
                <a:solidFill>
                  <a:schemeClr val="accent1"/>
                </a:solidFill>
              </a:defRPr>
            </a:lvl1pPr>
          </a:lstStyle>
          <a:p>
            <a:fld id="{C0189ED6-F87B-4BC1-907E-EF602CA5C674}" type="slidenum">
              <a:rPr lang="en-GB" smtClean="0"/>
              <a:pPr/>
              <a:t>‹#›</a:t>
            </a:fld>
            <a:endParaRPr lang="en-GB"/>
          </a:p>
        </p:txBody>
      </p:sp>
      <p:sp>
        <p:nvSpPr>
          <p:cNvPr id="9" name="TextBox 8">
            <a:extLst>
              <a:ext uri="{FF2B5EF4-FFF2-40B4-BE49-F238E27FC236}">
                <a16:creationId xmlns:a16="http://schemas.microsoft.com/office/drawing/2014/main" id="{88791CA8-91EF-4A56-DA76-4E3357B9B991}"/>
              </a:ext>
            </a:extLst>
          </p:cNvPr>
          <p:cNvSpPr txBox="1"/>
          <p:nvPr>
            <p:extLst>
              <p:ext uri="{1162E1C5-73C7-4A58-AE30-91384D911F3F}">
                <p184:classification xmlns:p184="http://schemas.microsoft.com/office/powerpoint/2018/4/main" val="hdr"/>
              </p:ext>
            </p:extLst>
          </p:nvPr>
        </p:nvSpPr>
        <p:spPr>
          <a:xfrm>
            <a:off x="5114925" y="6350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
        <p:nvSpPr>
          <p:cNvPr id="10" name="TextBox 9">
            <a:extLst>
              <a:ext uri="{FF2B5EF4-FFF2-40B4-BE49-F238E27FC236}">
                <a16:creationId xmlns:a16="http://schemas.microsoft.com/office/drawing/2014/main" id="{F5D4F422-D30B-C1C8-E9AB-9CA47E9D2C17}"/>
              </a:ext>
            </a:extLst>
          </p:cNvPr>
          <p:cNvSpPr txBox="1"/>
          <p:nvPr>
            <p:extLst>
              <p:ext uri="{1162E1C5-73C7-4A58-AE30-91384D911F3F}">
                <p184:classification xmlns:p184="http://schemas.microsoft.com/office/powerpoint/2018/4/main" val="ftr"/>
              </p:ext>
            </p:extLst>
          </p:nvPr>
        </p:nvSpPr>
        <p:spPr>
          <a:xfrm>
            <a:off x="5114925" y="661162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
        <p:nvSpPr>
          <p:cNvPr id="8" name="Footer Placeholder 4">
            <a:extLst>
              <a:ext uri="{FF2B5EF4-FFF2-40B4-BE49-F238E27FC236}">
                <a16:creationId xmlns:a16="http://schemas.microsoft.com/office/drawing/2014/main" id="{5B3C209A-4ABE-FA6B-E059-7AB94177A2CF}"/>
              </a:ext>
              <a:ext uri="{C183D7F6-B498-43B3-948B-1728B52AA6E4}">
                <adec:decorative xmlns:adec="http://schemas.microsoft.com/office/drawing/2017/decorative" val="1"/>
              </a:ext>
            </a:extLst>
          </p:cNvPr>
          <p:cNvSpPr>
            <a:spLocks noGrp="1"/>
          </p:cNvSpPr>
          <p:nvPr/>
        </p:nvSpPr>
        <p:spPr>
          <a:xfrm>
            <a:off x="2495267" y="3339000"/>
            <a:ext cx="7201467" cy="18000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cs typeface="Arial"/>
            </a:endParaRPr>
          </a:p>
        </p:txBody>
      </p:sp>
      <p:sp>
        <p:nvSpPr>
          <p:cNvPr id="4" name="TextBox 3">
            <a:extLst>
              <a:ext uri="{FF2B5EF4-FFF2-40B4-BE49-F238E27FC236}">
                <a16:creationId xmlns:a16="http://schemas.microsoft.com/office/drawing/2014/main" id="{764A462A-B323-AC0D-5D66-A8D2BA8F21E6}"/>
              </a:ext>
            </a:extLst>
          </p:cNvPr>
          <p:cNvSpPr txBox="1"/>
          <p:nvPr userDrawn="1">
            <p:extLst>
              <p:ext uri="{1162E1C5-73C7-4A58-AE30-91384D911F3F}">
                <p184:classification xmlns:p184="http://schemas.microsoft.com/office/powerpoint/2018/4/main" val="hdr"/>
              </p:ext>
            </p:extLst>
          </p:nvPr>
        </p:nvSpPr>
        <p:spPr>
          <a:xfrm>
            <a:off x="5114925" y="6350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
        <p:nvSpPr>
          <p:cNvPr id="7" name="TextBox 6">
            <a:extLst>
              <a:ext uri="{FF2B5EF4-FFF2-40B4-BE49-F238E27FC236}">
                <a16:creationId xmlns:a16="http://schemas.microsoft.com/office/drawing/2014/main" id="{CF781403-E183-D455-5A19-4735FEE08966}"/>
              </a:ext>
            </a:extLst>
          </p:cNvPr>
          <p:cNvSpPr txBox="1"/>
          <p:nvPr userDrawn="1">
            <p:extLst>
              <p:ext uri="{1162E1C5-73C7-4A58-AE30-91384D911F3F}">
                <p184:classification xmlns:p184="http://schemas.microsoft.com/office/powerpoint/2018/4/main" val="ftr"/>
              </p:ext>
            </p:extLst>
          </p:nvPr>
        </p:nvSpPr>
        <p:spPr>
          <a:xfrm>
            <a:off x="5114925" y="6611620"/>
            <a:ext cx="1997075"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OFFICIAL - FOR PUBLIC RELEASE</a:t>
            </a:r>
          </a:p>
        </p:txBody>
      </p:sp>
      <p:sp>
        <p:nvSpPr>
          <p:cNvPr id="11" name="Footer Placeholder 4">
            <a:extLst>
              <a:ext uri="{FF2B5EF4-FFF2-40B4-BE49-F238E27FC236}">
                <a16:creationId xmlns:a16="http://schemas.microsoft.com/office/drawing/2014/main" id="{FD9AD815-E1A4-87EC-15A8-4EFEDA3F3691}"/>
              </a:ext>
              <a:ext uri="{C183D7F6-B498-43B3-948B-1728B52AA6E4}">
                <adec:decorative xmlns:adec="http://schemas.microsoft.com/office/drawing/2017/decorative" val="1"/>
              </a:ext>
            </a:extLst>
          </p:cNvPr>
          <p:cNvSpPr>
            <a:spLocks noGrp="1"/>
          </p:cNvSpPr>
          <p:nvPr userDrawn="1"/>
        </p:nvSpPr>
        <p:spPr>
          <a:xfrm>
            <a:off x="2495267" y="3339000"/>
            <a:ext cx="7201467" cy="18000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cs typeface="Arial"/>
            </a:endParaRPr>
          </a:p>
        </p:txBody>
      </p:sp>
    </p:spTree>
    <p:extLst>
      <p:ext uri="{BB962C8B-B14F-4D97-AF65-F5344CB8AC3E}">
        <p14:creationId xmlns:p14="http://schemas.microsoft.com/office/powerpoint/2010/main" val="352617305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63" r:id="rId5"/>
    <p:sldLayoutId id="2147483664" r:id="rId6"/>
    <p:sldLayoutId id="2147483666" r:id="rId7"/>
    <p:sldLayoutId id="2147483667" r:id="rId8"/>
    <p:sldLayoutId id="2147483651" r:id="rId9"/>
    <p:sldLayoutId id="2147483655" r:id="rId10"/>
    <p:sldLayoutId id="2147483653" r:id="rId11"/>
    <p:sldLayoutId id="2147483656" r:id="rId12"/>
    <p:sldLayoutId id="2147483658" r:id="rId13"/>
  </p:sldLayoutIdLst>
  <p:hf hd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4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1000"/>
        </a:spcAft>
        <a:buClrTx/>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1000"/>
        </a:spcAft>
        <a:buClrTx/>
        <a:buFont typeface="Arial" panose="020B0604020202020204" pitchFamily="34" charset="0"/>
        <a:buChar char="•"/>
        <a:defRPr sz="24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1000"/>
        </a:spcAft>
        <a:buClrTx/>
        <a:buFont typeface="Arial" panose="020B0604020202020204" pitchFamily="34" charset="0"/>
        <a:buChar char="•"/>
        <a:defRPr sz="24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1000"/>
        </a:spcAft>
        <a:buClrTx/>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hyperlink" Target="mailto:LAAHelpUsSayYes@justice.gov.u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mailto:online-support@justice.gov.uk"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2.xml"/><Relationship Id="rId7" Type="http://schemas.openxmlformats.org/officeDocument/2006/relationships/image" Target="../media/image30.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77F71-B14D-5C0D-3FF5-1BBCC940D4C4}"/>
              </a:ext>
            </a:extLst>
          </p:cNvPr>
          <p:cNvSpPr>
            <a:spLocks noGrp="1"/>
          </p:cNvSpPr>
          <p:nvPr>
            <p:ph type="ctrTitle"/>
          </p:nvPr>
        </p:nvSpPr>
        <p:spPr>
          <a:xfrm>
            <a:off x="758188" y="2622074"/>
            <a:ext cx="10168891" cy="1080000"/>
          </a:xfrm>
        </p:spPr>
        <p:txBody>
          <a:bodyPr>
            <a:normAutofit fontScale="90000"/>
          </a:bodyPr>
          <a:lstStyle/>
          <a:p>
            <a:r>
              <a:rPr lang="en-GB" sz="3600" b="1" noProof="0" dirty="0">
                <a:effectLst/>
                <a:ea typeface="Calibri" panose="020F0502020204030204" pitchFamily="34" charset="0"/>
                <a:cs typeface="Calibri" panose="020F0502020204030204" pitchFamily="34" charset="0"/>
              </a:rPr>
              <a:t>#HelpUsSayYes Webinar: Civil restoration process: Civil applications</a:t>
            </a:r>
            <a:br>
              <a:rPr lang="en-GB" noProof="0" dirty="0"/>
            </a:br>
            <a:r>
              <a:rPr lang="en-GB" noProof="0" dirty="0"/>
              <a:t> </a:t>
            </a:r>
            <a:br>
              <a:rPr lang="en-GB" noProof="0" dirty="0"/>
            </a:br>
            <a:endParaRPr lang="en-GB" noProof="0" dirty="0"/>
          </a:p>
        </p:txBody>
      </p:sp>
      <p:sp>
        <p:nvSpPr>
          <p:cNvPr id="5" name="Subtitle 4">
            <a:extLst>
              <a:ext uri="{FF2B5EF4-FFF2-40B4-BE49-F238E27FC236}">
                <a16:creationId xmlns:a16="http://schemas.microsoft.com/office/drawing/2014/main" id="{D41182CE-9392-D73E-F3D7-AE07E2B2DAEE}"/>
              </a:ext>
            </a:extLst>
          </p:cNvPr>
          <p:cNvSpPr>
            <a:spLocks noGrp="1"/>
          </p:cNvSpPr>
          <p:nvPr>
            <p:ph type="subTitle" idx="1"/>
          </p:nvPr>
        </p:nvSpPr>
        <p:spPr>
          <a:xfrm>
            <a:off x="758188" y="3993096"/>
            <a:ext cx="8328660" cy="1080000"/>
          </a:xfrm>
        </p:spPr>
        <p:txBody>
          <a:bodyPr vert="horz" lIns="0" tIns="0" rIns="0" bIns="0" rtlCol="0" anchor="t">
            <a:normAutofit/>
          </a:bodyPr>
          <a:lstStyle/>
          <a:p>
            <a:r>
              <a:rPr lang="en-GB" noProof="0"/>
              <a:t>LAA teams</a:t>
            </a:r>
          </a:p>
        </p:txBody>
      </p:sp>
      <p:sp>
        <p:nvSpPr>
          <p:cNvPr id="2" name="Text Placeholder 5">
            <a:extLst>
              <a:ext uri="{FF2B5EF4-FFF2-40B4-BE49-F238E27FC236}">
                <a16:creationId xmlns:a16="http://schemas.microsoft.com/office/drawing/2014/main" id="{EAF175A8-2749-4899-8DBA-3311FEBF7377}"/>
              </a:ext>
            </a:extLst>
          </p:cNvPr>
          <p:cNvSpPr>
            <a:spLocks noGrp="1"/>
          </p:cNvSpPr>
          <p:nvPr>
            <p:ph type="body" sz="quarter" idx="13"/>
          </p:nvPr>
        </p:nvSpPr>
        <p:spPr>
          <a:xfrm>
            <a:off x="758188" y="5364118"/>
            <a:ext cx="7920000" cy="288000"/>
          </a:xfrm>
        </p:spPr>
        <p:txBody>
          <a:bodyPr>
            <a:noAutofit/>
          </a:bodyPr>
          <a:lstStyle/>
          <a:p>
            <a:r>
              <a:rPr lang="en-GB" sz="2000" noProof="0"/>
              <a:t>November 2025</a:t>
            </a:r>
          </a:p>
        </p:txBody>
      </p:sp>
    </p:spTree>
    <p:extLst>
      <p:ext uri="{BB962C8B-B14F-4D97-AF65-F5344CB8AC3E}">
        <p14:creationId xmlns:p14="http://schemas.microsoft.com/office/powerpoint/2010/main" val="33377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ECC81-5D1A-8FF0-CD75-4C00401DBA1F}"/>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98E35B6E-8D39-CC4F-3733-9BEADF748AD3}"/>
              </a:ext>
            </a:extLst>
          </p:cNvPr>
          <p:cNvSpPr>
            <a:spLocks noGrp="1"/>
          </p:cNvSpPr>
          <p:nvPr>
            <p:ph type="title"/>
          </p:nvPr>
        </p:nvSpPr>
        <p:spPr>
          <a:xfrm>
            <a:off x="809425" y="372136"/>
            <a:ext cx="10728000" cy="900000"/>
          </a:xfrm>
        </p:spPr>
        <p:txBody>
          <a:bodyPr>
            <a:normAutofit/>
          </a:bodyPr>
          <a:lstStyle/>
          <a:p>
            <a:r>
              <a:rPr lang="en-GB" sz="2800" noProof="0"/>
              <a:t>What does this mean?</a:t>
            </a:r>
          </a:p>
        </p:txBody>
      </p:sp>
      <p:sp>
        <p:nvSpPr>
          <p:cNvPr id="4" name="Footer Placeholder 3">
            <a:extLst>
              <a:ext uri="{FF2B5EF4-FFF2-40B4-BE49-F238E27FC236}">
                <a16:creationId xmlns:a16="http://schemas.microsoft.com/office/drawing/2014/main" id="{602A3BEF-1C52-2746-D779-64AACF81C4EB}"/>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Providing access to justice through w</a:t>
            </a:r>
            <a:r>
              <a:rPr kumimoji="0" lang="en-GB" sz="1100" b="0" i="0" u="none" strike="noStrike" kern="1200" cap="none" spc="0" normalizeH="0" baseline="0" noProof="0">
                <a:ln>
                  <a:noFill/>
                </a:ln>
                <a:solidFill>
                  <a:prstClr val="black"/>
                </a:solidFill>
                <a:effectLst/>
                <a:uLnTx/>
                <a:uFillTx/>
                <a:latin typeface="Arial"/>
                <a:ea typeface="+mn-ea"/>
                <a:cs typeface="Arial"/>
              </a:rPr>
              <a:t>orking with others to achieve excellence in the delivery of legal aid</a:t>
            </a:r>
          </a:p>
        </p:txBody>
      </p:sp>
      <p:pic>
        <p:nvPicPr>
          <p:cNvPr id="6" name="Graphic 5">
            <a:extLst>
              <a:ext uri="{FF2B5EF4-FFF2-40B4-BE49-F238E27FC236}">
                <a16:creationId xmlns:a16="http://schemas.microsoft.com/office/drawing/2014/main" id="{97902E72-5658-48B3-939F-57BCE9EBFDB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862" y="1272136"/>
            <a:ext cx="774364" cy="774364"/>
          </a:xfrm>
          <a:prstGeom prst="rect">
            <a:avLst/>
          </a:prstGeom>
        </p:spPr>
      </p:pic>
      <p:sp>
        <p:nvSpPr>
          <p:cNvPr id="3" name="TextBox 2">
            <a:extLst>
              <a:ext uri="{FF2B5EF4-FFF2-40B4-BE49-F238E27FC236}">
                <a16:creationId xmlns:a16="http://schemas.microsoft.com/office/drawing/2014/main" id="{8C9E41C6-19FF-C420-41A0-94ED4C71B697}"/>
              </a:ext>
            </a:extLst>
          </p:cNvPr>
          <p:cNvSpPr txBox="1"/>
          <p:nvPr/>
        </p:nvSpPr>
        <p:spPr>
          <a:xfrm>
            <a:off x="809425" y="1566277"/>
            <a:ext cx="10921024"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mn-ea"/>
                <a:cs typeface="+mn-cs"/>
              </a:rPr>
              <a:t>The Secure Browser feature provides CCMS with </a:t>
            </a:r>
            <a:r>
              <a:rPr kumimoji="0" lang="en-GB" sz="2000" i="0" u="none" strike="noStrike" kern="1200" cap="none" spc="0" normalizeH="0" baseline="0" noProof="0" dirty="0">
                <a:ln>
                  <a:noFill/>
                </a:ln>
                <a:solidFill>
                  <a:prstClr val="black"/>
                </a:solidFill>
                <a:effectLst/>
                <a:uLnTx/>
                <a:uFillTx/>
                <a:ea typeface="+mn-ea"/>
                <a:cs typeface="+mn-cs"/>
              </a:rPr>
              <a:t>significantly enhanced security measures</a:t>
            </a:r>
            <a:r>
              <a:rPr kumimoji="0" lang="en-GB" sz="2000" b="1" i="0" u="none" strike="noStrike" kern="1200" cap="none" spc="0" normalizeH="0" baseline="0" noProof="0" dirty="0">
                <a:ln>
                  <a:noFill/>
                </a:ln>
                <a:solidFill>
                  <a:prstClr val="black"/>
                </a:solidFill>
                <a:effectLst/>
                <a:uLnTx/>
                <a:uFillTx/>
                <a:ea typeface="+mn-ea"/>
                <a:cs typeface="+mn-cs"/>
              </a:rPr>
              <a:t>. </a:t>
            </a:r>
            <a:r>
              <a:rPr kumimoji="0" lang="en-GB" sz="2000" b="0" i="0" u="none" strike="noStrike" kern="1200" cap="none" spc="0" normalizeH="0" baseline="0" noProof="0" dirty="0">
                <a:ln>
                  <a:noFill/>
                </a:ln>
                <a:solidFill>
                  <a:prstClr val="black"/>
                </a:solidFill>
                <a:effectLst/>
                <a:uLnTx/>
                <a:uFillTx/>
                <a:ea typeface="+mn-ea"/>
                <a:cs typeface="+mn-cs"/>
              </a:rPr>
              <a:t>This means: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ea typeface="+mn-ea"/>
                <a:cs typeface="+mn-cs"/>
              </a:rPr>
              <a:t>Your data is isolated </a:t>
            </a:r>
            <a:r>
              <a:rPr kumimoji="0" lang="en-GB" sz="2000" b="0" i="0" u="none" strike="noStrike" kern="1200" cap="none" spc="0" normalizeH="0" baseline="0" noProof="0" dirty="0">
                <a:ln>
                  <a:noFill/>
                </a:ln>
                <a:solidFill>
                  <a:prstClr val="black"/>
                </a:solidFill>
                <a:effectLst/>
                <a:uLnTx/>
                <a:uFillTx/>
                <a:ea typeface="+mn-ea"/>
                <a:cs typeface="+mn-cs"/>
              </a:rPr>
              <a:t>on a per session basis: No local caching or downloads, with </a:t>
            </a:r>
            <a:r>
              <a:rPr kumimoji="0" lang="en-GB" sz="2000" i="0" u="none" strike="noStrike" kern="1200" cap="none" spc="0" normalizeH="0" baseline="0" noProof="0" dirty="0">
                <a:ln>
                  <a:noFill/>
                </a:ln>
                <a:solidFill>
                  <a:prstClr val="black"/>
                </a:solidFill>
                <a:effectLst/>
                <a:uLnTx/>
                <a:uFillTx/>
                <a:ea typeface="+mn-ea"/>
                <a:cs typeface="+mn-cs"/>
              </a:rPr>
              <a:t>Policy enforcement</a:t>
            </a:r>
            <a:r>
              <a:rPr kumimoji="0" lang="en-GB" sz="2000" b="1" i="0" u="none" strike="noStrike" kern="1200" cap="none" spc="0" normalizeH="0" baseline="0" noProof="0" dirty="0">
                <a:ln>
                  <a:noFill/>
                </a:ln>
                <a:solidFill>
                  <a:prstClr val="black"/>
                </a:solidFill>
                <a:effectLst/>
                <a:uLnTx/>
                <a:uFillTx/>
                <a:ea typeface="+mn-ea"/>
                <a:cs typeface="+mn-cs"/>
              </a:rPr>
              <a:t> </a:t>
            </a:r>
            <a:r>
              <a:rPr kumimoji="0" lang="en-GB" sz="2000" b="0" i="0" u="none" strike="noStrike" kern="1200" cap="none" spc="0" normalizeH="0" baseline="0" noProof="0" dirty="0">
                <a:ln>
                  <a:noFill/>
                </a:ln>
                <a:solidFill>
                  <a:prstClr val="black"/>
                </a:solidFill>
                <a:effectLst/>
                <a:uLnTx/>
                <a:uFillTx/>
                <a:ea typeface="+mn-ea"/>
                <a:cs typeface="+mn-cs"/>
              </a:rPr>
              <a:t>as required.</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ea typeface="+mn-ea"/>
                <a:cs typeface="+mn-cs"/>
              </a:rPr>
              <a:t>The Service is </a:t>
            </a:r>
            <a:r>
              <a:rPr lang="en-GB" sz="2000" noProof="0" dirty="0">
                <a:solidFill>
                  <a:prstClr val="black"/>
                </a:solidFill>
              </a:rPr>
              <a:t>i</a:t>
            </a:r>
            <a:r>
              <a:rPr kumimoji="0" lang="en-GB" sz="2000" i="0" u="none" strike="noStrike" kern="1200" cap="none" spc="0" normalizeH="0" baseline="0" noProof="0" dirty="0">
                <a:ln>
                  <a:noFill/>
                </a:ln>
                <a:solidFill>
                  <a:prstClr val="black"/>
                </a:solidFill>
                <a:effectLst/>
                <a:uLnTx/>
                <a:uFillTx/>
                <a:ea typeface="+mn-ea"/>
                <a:cs typeface="+mn-cs"/>
              </a:rPr>
              <a:t>ntegrated with MoJ’s identity platform: C</a:t>
            </a:r>
            <a:r>
              <a:rPr kumimoji="0" lang="en-GB" sz="2000" b="0" i="0" u="none" strike="noStrike" kern="1200" cap="none" spc="0" normalizeH="0" baseline="0" noProof="0" dirty="0">
                <a:ln>
                  <a:noFill/>
                </a:ln>
                <a:solidFill>
                  <a:prstClr val="black"/>
                </a:solidFill>
                <a:effectLst/>
                <a:uLnTx/>
                <a:uFillTx/>
                <a:ea typeface="+mn-ea"/>
                <a:cs typeface="+mn-cs"/>
              </a:rPr>
              <a:t>onfigured to also require MFA</a:t>
            </a:r>
            <a:endParaRPr kumimoji="0" lang="en-GB" sz="2000" b="0" i="0" u="none" strike="noStrike" kern="1200" cap="none" spc="0" normalizeH="0" baseline="0" noProof="0" dirty="0">
              <a:ln>
                <a:noFill/>
              </a:ln>
              <a:solidFill>
                <a:prstClr val="black"/>
              </a:solidFill>
              <a:effectLst/>
              <a:highlight>
                <a:srgbClr val="FFFF00"/>
              </a:highlight>
              <a:uLnTx/>
              <a:uFillTx/>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ea typeface="+mn-ea"/>
                <a:cs typeface="+mn-cs"/>
              </a:rPr>
              <a:t>Scalable:</a:t>
            </a:r>
            <a:r>
              <a:rPr kumimoji="0" lang="en-GB" sz="2000" b="0" i="0" u="none" strike="noStrike" kern="1200" cap="none" spc="0" normalizeH="0" baseline="0" noProof="0" dirty="0">
                <a:ln>
                  <a:noFill/>
                </a:ln>
                <a:solidFill>
                  <a:prstClr val="black"/>
                </a:solidFill>
                <a:effectLst/>
                <a:uLnTx/>
                <a:uFillTx/>
                <a:ea typeface="+mn-ea"/>
                <a:cs typeface="+mn-cs"/>
              </a:rPr>
              <a:t> Serverless architecture can scale</a:t>
            </a:r>
            <a:r>
              <a:rPr lang="en-GB" sz="2000" dirty="0">
                <a:solidFill>
                  <a:prstClr val="black"/>
                </a:solidFill>
              </a:rPr>
              <a:t> </a:t>
            </a:r>
            <a:r>
              <a:rPr kumimoji="0" lang="en-GB" sz="2000" b="0" i="0" u="none" strike="noStrike" kern="1200" cap="none" spc="0" normalizeH="0" baseline="0" noProof="0" dirty="0">
                <a:ln>
                  <a:noFill/>
                </a:ln>
                <a:solidFill>
                  <a:prstClr val="black"/>
                </a:solidFill>
                <a:effectLst/>
                <a:uLnTx/>
                <a:uFillTx/>
                <a:ea typeface="+mn-ea"/>
                <a:cs typeface="+mn-cs"/>
              </a:rPr>
              <a:t>and be used to prevent over-loading MoJ internal systems given enhanced security monitoring is also in place.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Helps ensure we meet strict </a:t>
            </a:r>
            <a:r>
              <a:rPr kumimoji="0" lang="en-GB" sz="2000" i="0" u="none" strike="noStrike" kern="1200" cap="none" spc="0" normalizeH="0" baseline="0" noProof="0" dirty="0">
                <a:ln>
                  <a:noFill/>
                </a:ln>
                <a:solidFill>
                  <a:prstClr val="black"/>
                </a:solidFill>
                <a:effectLst/>
                <a:uLnTx/>
                <a:uFillTx/>
                <a:ea typeface="+mn-ea"/>
                <a:cs typeface="+mn-cs"/>
              </a:rPr>
              <a:t>data protection and compliance requirements </a:t>
            </a:r>
            <a:r>
              <a:rPr kumimoji="0" lang="en-GB" sz="2000" b="0" i="0" u="none" strike="noStrike" kern="1200" cap="none" spc="0" normalizeH="0" baseline="0" noProof="0" dirty="0">
                <a:ln>
                  <a:noFill/>
                </a:ln>
                <a:solidFill>
                  <a:prstClr val="black"/>
                </a:solidFill>
                <a:effectLst/>
                <a:uLnTx/>
                <a:uFillTx/>
                <a:ea typeface="+mn-ea"/>
                <a:cs typeface="+mn-cs"/>
              </a:rPr>
              <a:t>and prevents data leakage with</a:t>
            </a:r>
            <a:r>
              <a:rPr kumimoji="0" lang="en-GB" sz="2000" b="1" i="0" u="none" strike="noStrike" kern="1200" cap="none" spc="0" normalizeH="0" baseline="0" noProof="0" dirty="0">
                <a:ln>
                  <a:noFill/>
                </a:ln>
                <a:solidFill>
                  <a:prstClr val="black"/>
                </a:solidFill>
                <a:effectLst/>
                <a:uLnTx/>
                <a:uFillTx/>
                <a:ea typeface="+mn-ea"/>
                <a:cs typeface="+mn-cs"/>
              </a:rPr>
              <a:t> </a:t>
            </a:r>
            <a:r>
              <a:rPr kumimoji="0" lang="en-GB" sz="2000" b="0" i="0" u="none" strike="noStrike" kern="1200" cap="none" spc="0" normalizeH="0" baseline="0" noProof="0" dirty="0">
                <a:ln>
                  <a:noFill/>
                </a:ln>
                <a:solidFill>
                  <a:prstClr val="black"/>
                </a:solidFill>
                <a:effectLst/>
                <a:uLnTx/>
                <a:uFillTx/>
                <a:ea typeface="+mn-ea"/>
                <a:cs typeface="+mn-cs"/>
              </a:rPr>
              <a:t>‘one user, one account’ being the underlying principle. </a:t>
            </a:r>
            <a:endParaRPr kumimoji="0" lang="en-GB" sz="2000" b="0" i="0" u="none" strike="noStrike" kern="1200" cap="none" spc="0" normalizeH="0" baseline="0" noProof="0" dirty="0">
              <a:ln>
                <a:noFill/>
              </a:ln>
              <a:solidFill>
                <a:prstClr val="black"/>
              </a:solidFill>
              <a:effectLst/>
              <a:highlight>
                <a:srgbClr val="FFFF00"/>
              </a:highlight>
              <a:uLnTx/>
              <a:uFillTx/>
              <a:ea typeface="+mn-ea"/>
              <a:cs typeface="+mn-cs"/>
            </a:endParaRPr>
          </a:p>
        </p:txBody>
      </p:sp>
      <p:sp>
        <p:nvSpPr>
          <p:cNvPr id="5" name="Slide Number Placeholder 4">
            <a:extLst>
              <a:ext uri="{FF2B5EF4-FFF2-40B4-BE49-F238E27FC236}">
                <a16:creationId xmlns:a16="http://schemas.microsoft.com/office/drawing/2014/main" id="{0056DB6A-0952-EBA0-3FB6-C5C7620D4D5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189ED6-F87B-4BC1-907E-EF602CA5C674}" type="slidenum">
              <a:rPr kumimoji="0" lang="en-GB" sz="1500" b="1" i="0" u="none" strike="noStrike" kern="1200" cap="none" spc="0" normalizeH="0" baseline="0" noProof="0" smtClean="0">
                <a:ln>
                  <a:noFill/>
                </a:ln>
                <a:solidFill>
                  <a:srgbClr val="565B9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1500" b="1" i="0" u="none" strike="noStrike" kern="1200" cap="none" spc="0" normalizeH="0" baseline="0" noProof="0">
              <a:ln>
                <a:noFill/>
              </a:ln>
              <a:solidFill>
                <a:srgbClr val="565B96"/>
              </a:solidFill>
              <a:effectLst/>
              <a:uLnTx/>
              <a:uFillTx/>
              <a:latin typeface="Arial"/>
              <a:ea typeface="+mn-ea"/>
              <a:cs typeface="+mn-cs"/>
            </a:endParaRPr>
          </a:p>
        </p:txBody>
      </p:sp>
    </p:spTree>
    <p:extLst>
      <p:ext uri="{BB962C8B-B14F-4D97-AF65-F5344CB8AC3E}">
        <p14:creationId xmlns:p14="http://schemas.microsoft.com/office/powerpoint/2010/main" val="403631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FE1AD-7E9C-B35C-BD20-4727CA0D72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797E93-6331-F9BB-3424-8149A925A09F}"/>
              </a:ext>
            </a:extLst>
          </p:cNvPr>
          <p:cNvSpPr>
            <a:spLocks noGrp="1"/>
          </p:cNvSpPr>
          <p:nvPr>
            <p:ph type="title"/>
          </p:nvPr>
        </p:nvSpPr>
        <p:spPr>
          <a:xfrm>
            <a:off x="153900" y="181678"/>
            <a:ext cx="748625" cy="707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a:ea typeface="+mn-ea"/>
                <a:cs typeface="+mn-cs"/>
              </a:rPr>
              <a:t>1</a:t>
            </a:r>
          </a:p>
        </p:txBody>
      </p:sp>
      <p:pic>
        <p:nvPicPr>
          <p:cNvPr id="6" name="Picture 5" descr="Screenshot of Silas start up page">
            <a:extLst>
              <a:ext uri="{FF2B5EF4-FFF2-40B4-BE49-F238E27FC236}">
                <a16:creationId xmlns:a16="http://schemas.microsoft.com/office/drawing/2014/main" id="{D07A22C5-5B95-1237-B98C-6B0C1D3FF1F2}"/>
              </a:ext>
            </a:extLst>
          </p:cNvPr>
          <p:cNvPicPr>
            <a:picLocks noChangeAspect="1"/>
          </p:cNvPicPr>
          <p:nvPr/>
        </p:nvPicPr>
        <p:blipFill>
          <a:blip r:embed="rId2"/>
          <a:srcRect b="11486"/>
          <a:stretch>
            <a:fillRect/>
          </a:stretch>
        </p:blipFill>
        <p:spPr>
          <a:xfrm>
            <a:off x="694047" y="1109663"/>
            <a:ext cx="10124374" cy="4792373"/>
          </a:xfrm>
          <a:prstGeom prst="rect">
            <a:avLst/>
          </a:prstGeom>
        </p:spPr>
      </p:pic>
      <p:sp>
        <p:nvSpPr>
          <p:cNvPr id="7" name="TextBox 6">
            <a:extLst>
              <a:ext uri="{FF2B5EF4-FFF2-40B4-BE49-F238E27FC236}">
                <a16:creationId xmlns:a16="http://schemas.microsoft.com/office/drawing/2014/main" id="{5AF6E0E5-977F-4E01-4F3D-969BFAD09360}"/>
              </a:ext>
            </a:extLst>
          </p:cNvPr>
          <p:cNvSpPr txBox="1"/>
          <p:nvPr/>
        </p:nvSpPr>
        <p:spPr>
          <a:xfrm>
            <a:off x="2134288" y="1221190"/>
            <a:ext cx="8340583" cy="707886"/>
          </a:xfrm>
          <a:prstGeom prst="rect">
            <a:avLst/>
          </a:prstGeom>
          <a:noFill/>
        </p:spPr>
        <p:txBody>
          <a:bodyPr wrap="square" rtlCol="0">
            <a:spAutoFit/>
          </a:bodyPr>
          <a:lstStyle/>
          <a:p>
            <a:r>
              <a:rPr lang="en-GB" sz="2000" noProof="0" dirty="0"/>
              <a:t>When you navigate to the </a:t>
            </a:r>
            <a:r>
              <a:rPr lang="en-GB" sz="2000" noProof="0" dirty="0" err="1"/>
              <a:t>SiLAS</a:t>
            </a:r>
            <a:r>
              <a:rPr lang="en-GB" sz="2000" noProof="0" dirty="0"/>
              <a:t> page link, you will be prompted via a pop-up box to select the account with which you wish to login with.</a:t>
            </a:r>
          </a:p>
        </p:txBody>
      </p:sp>
      <p:sp>
        <p:nvSpPr>
          <p:cNvPr id="2" name="TextBox 1">
            <a:extLst>
              <a:ext uri="{FF2B5EF4-FFF2-40B4-BE49-F238E27FC236}">
                <a16:creationId xmlns:a16="http://schemas.microsoft.com/office/drawing/2014/main" id="{6FBC932A-9096-C2DC-600C-5411CE292BF2}"/>
              </a:ext>
            </a:extLst>
          </p:cNvPr>
          <p:cNvSpPr txBox="1"/>
          <p:nvPr/>
        </p:nvSpPr>
        <p:spPr>
          <a:xfrm>
            <a:off x="999832" y="2650817"/>
            <a:ext cx="2914679" cy="1938992"/>
          </a:xfrm>
          <a:prstGeom prst="rect">
            <a:avLst/>
          </a:prstGeom>
          <a:noFill/>
        </p:spPr>
        <p:txBody>
          <a:bodyPr wrap="square" rtlCol="0">
            <a:spAutoFit/>
          </a:bodyPr>
          <a:lstStyle/>
          <a:p>
            <a:r>
              <a:rPr lang="en-GB" sz="2000" noProof="0" dirty="0"/>
              <a:t>If your organisation uses Corporate Microsoft services, select your Corporate credentials you are logged in with</a:t>
            </a:r>
          </a:p>
        </p:txBody>
      </p:sp>
      <p:sp>
        <p:nvSpPr>
          <p:cNvPr id="14" name="Arrow: Right 13" descr="Arrow pointing to microsoft services option">
            <a:extLst>
              <a:ext uri="{FF2B5EF4-FFF2-40B4-BE49-F238E27FC236}">
                <a16:creationId xmlns:a16="http://schemas.microsoft.com/office/drawing/2014/main" id="{758D2C19-550B-083D-59D3-C06D82365A0E}"/>
              </a:ext>
            </a:extLst>
          </p:cNvPr>
          <p:cNvSpPr/>
          <p:nvPr/>
        </p:nvSpPr>
        <p:spPr>
          <a:xfrm>
            <a:off x="3661329" y="3293421"/>
            <a:ext cx="506365" cy="3268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descr="Highlighting section">
            <a:extLst>
              <a:ext uri="{FF2B5EF4-FFF2-40B4-BE49-F238E27FC236}">
                <a16:creationId xmlns:a16="http://schemas.microsoft.com/office/drawing/2014/main" id="{28447296-3026-98A6-8B9F-830831AE6293}"/>
              </a:ext>
            </a:extLst>
          </p:cNvPr>
          <p:cNvSpPr/>
          <p:nvPr/>
        </p:nvSpPr>
        <p:spPr>
          <a:xfrm>
            <a:off x="4318571" y="3175105"/>
            <a:ext cx="1729563" cy="563525"/>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descr="Highlighting section">
            <a:extLst>
              <a:ext uri="{FF2B5EF4-FFF2-40B4-BE49-F238E27FC236}">
                <a16:creationId xmlns:a16="http://schemas.microsoft.com/office/drawing/2014/main" id="{8EF4232B-7249-72FA-C19B-6B3E766AC3E0}"/>
              </a:ext>
            </a:extLst>
          </p:cNvPr>
          <p:cNvSpPr/>
          <p:nvPr/>
        </p:nvSpPr>
        <p:spPr>
          <a:xfrm>
            <a:off x="4318571" y="3821304"/>
            <a:ext cx="1729563" cy="563525"/>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descr="Arrow pointing to other email services option">
            <a:extLst>
              <a:ext uri="{FF2B5EF4-FFF2-40B4-BE49-F238E27FC236}">
                <a16:creationId xmlns:a16="http://schemas.microsoft.com/office/drawing/2014/main" id="{61AF83CE-2911-211A-CA83-26A3FA522587}"/>
              </a:ext>
            </a:extLst>
          </p:cNvPr>
          <p:cNvSpPr/>
          <p:nvPr/>
        </p:nvSpPr>
        <p:spPr>
          <a:xfrm rot="10800000">
            <a:off x="6565002" y="3939620"/>
            <a:ext cx="809574" cy="2906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47DC1ECD-40F0-E9D0-0B99-CD52172C0F5D}"/>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Providing access to justice through w</a:t>
            </a:r>
            <a:r>
              <a:rPr lang="en-GB" noProof="0">
                <a:cs typeface="Arial"/>
              </a:rPr>
              <a:t>orking with others to achieve excellence in the delivery of legal aid</a:t>
            </a:r>
          </a:p>
        </p:txBody>
      </p:sp>
      <p:sp>
        <p:nvSpPr>
          <p:cNvPr id="9" name="TextBox 8">
            <a:extLst>
              <a:ext uri="{FF2B5EF4-FFF2-40B4-BE49-F238E27FC236}">
                <a16:creationId xmlns:a16="http://schemas.microsoft.com/office/drawing/2014/main" id="{14ACA4E2-AAD0-8AFF-5590-F8FAB7078ED3}"/>
              </a:ext>
            </a:extLst>
          </p:cNvPr>
          <p:cNvSpPr txBox="1"/>
          <p:nvPr/>
        </p:nvSpPr>
        <p:spPr>
          <a:xfrm>
            <a:off x="7594981" y="3503400"/>
            <a:ext cx="2170933" cy="2246769"/>
          </a:xfrm>
          <a:prstGeom prst="rect">
            <a:avLst/>
          </a:prstGeom>
          <a:noFill/>
        </p:spPr>
        <p:txBody>
          <a:bodyPr wrap="square" rtlCol="0">
            <a:spAutoFit/>
          </a:bodyPr>
          <a:lstStyle/>
          <a:p>
            <a:r>
              <a:rPr lang="en-GB" sz="2000" noProof="0" dirty="0"/>
              <a:t>If your organisation uses other email services (</a:t>
            </a:r>
            <a:r>
              <a:rPr lang="en-GB" sz="2000" noProof="0" dirty="0" err="1"/>
              <a:t>eg</a:t>
            </a:r>
            <a:r>
              <a:rPr lang="en-GB" sz="2000" noProof="0" dirty="0"/>
              <a:t> Gmail, Yahoo, other) then use them</a:t>
            </a:r>
          </a:p>
        </p:txBody>
      </p:sp>
      <p:sp>
        <p:nvSpPr>
          <p:cNvPr id="12" name="Rectangle 11">
            <a:extLst>
              <a:ext uri="{FF2B5EF4-FFF2-40B4-BE49-F238E27FC236}">
                <a16:creationId xmlns:a16="http://schemas.microsoft.com/office/drawing/2014/main" id="{52C8EABC-6C89-9976-1FC8-24E39AFD3389}"/>
              </a:ext>
              <a:ext uri="{C183D7F6-B498-43B3-948B-1728B52AA6E4}">
                <adec:decorative xmlns:adec="http://schemas.microsoft.com/office/drawing/2017/decorative" val="1"/>
              </a:ext>
            </a:extLst>
          </p:cNvPr>
          <p:cNvSpPr/>
          <p:nvPr/>
        </p:nvSpPr>
        <p:spPr>
          <a:xfrm>
            <a:off x="4719915" y="3215968"/>
            <a:ext cx="1182121" cy="323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noProof="0" dirty="0">
                <a:solidFill>
                  <a:schemeClr val="tx1"/>
                </a:solidFill>
              </a:rPr>
              <a:t>&lt;email address&gt;</a:t>
            </a:r>
          </a:p>
        </p:txBody>
      </p:sp>
      <p:sp>
        <p:nvSpPr>
          <p:cNvPr id="13" name="Rectangle 12">
            <a:extLst>
              <a:ext uri="{FF2B5EF4-FFF2-40B4-BE49-F238E27FC236}">
                <a16:creationId xmlns:a16="http://schemas.microsoft.com/office/drawing/2014/main" id="{DA827DF2-83C0-A80D-E31F-3EDBC598064B}"/>
              </a:ext>
              <a:ext uri="{C183D7F6-B498-43B3-948B-1728B52AA6E4}">
                <adec:decorative xmlns:adec="http://schemas.microsoft.com/office/drawing/2017/decorative" val="1"/>
              </a:ext>
            </a:extLst>
          </p:cNvPr>
          <p:cNvSpPr/>
          <p:nvPr/>
        </p:nvSpPr>
        <p:spPr>
          <a:xfrm>
            <a:off x="4741697" y="3864057"/>
            <a:ext cx="1198439" cy="291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noProof="0" dirty="0">
                <a:solidFill>
                  <a:schemeClr val="tx1"/>
                </a:solidFill>
              </a:rPr>
              <a:t>&lt;email address&gt;</a:t>
            </a:r>
          </a:p>
        </p:txBody>
      </p:sp>
      <p:sp>
        <p:nvSpPr>
          <p:cNvPr id="5" name="Slide Number Placeholder 4">
            <a:extLst>
              <a:ext uri="{FF2B5EF4-FFF2-40B4-BE49-F238E27FC236}">
                <a16:creationId xmlns:a16="http://schemas.microsoft.com/office/drawing/2014/main" id="{4391CB7D-1719-D718-082A-B14E2A6D4BCE}"/>
              </a:ext>
            </a:extLst>
          </p:cNvPr>
          <p:cNvSpPr>
            <a:spLocks noGrp="1"/>
          </p:cNvSpPr>
          <p:nvPr>
            <p:ph type="sldNum" sz="quarter" idx="12"/>
          </p:nvPr>
        </p:nvSpPr>
        <p:spPr/>
        <p:txBody>
          <a:bodyPr/>
          <a:lstStyle/>
          <a:p>
            <a:fld id="{C0189ED6-F87B-4BC1-907E-EF602CA5C674}" type="slidenum">
              <a:rPr lang="en-GB" noProof="0" smtClean="0"/>
              <a:t>11</a:t>
            </a:fld>
            <a:endParaRPr lang="en-GB" noProof="0"/>
          </a:p>
        </p:txBody>
      </p:sp>
    </p:spTree>
    <p:extLst>
      <p:ext uri="{BB962C8B-B14F-4D97-AF65-F5344CB8AC3E}">
        <p14:creationId xmlns:p14="http://schemas.microsoft.com/office/powerpoint/2010/main" val="230419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8FF374-5FBD-EC03-2FCB-F929837F2AB9}"/>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Providing access to justice through w</a:t>
            </a:r>
            <a:r>
              <a:rPr lang="en-GB" noProof="0">
                <a:cs typeface="Arial"/>
              </a:rPr>
              <a:t>orking with others to achieve excellence in the delivery of legal aid</a:t>
            </a:r>
          </a:p>
        </p:txBody>
      </p:sp>
      <p:sp>
        <p:nvSpPr>
          <p:cNvPr id="7" name="Title 6">
            <a:extLst>
              <a:ext uri="{FF2B5EF4-FFF2-40B4-BE49-F238E27FC236}">
                <a16:creationId xmlns:a16="http://schemas.microsoft.com/office/drawing/2014/main" id="{6428B239-A76F-D280-9BA8-8DEC12598656}"/>
              </a:ext>
            </a:extLst>
          </p:cNvPr>
          <p:cNvSpPr>
            <a:spLocks noGrp="1"/>
          </p:cNvSpPr>
          <p:nvPr>
            <p:ph type="title" idx="4294967295"/>
          </p:nvPr>
        </p:nvSpPr>
        <p:spPr>
          <a:xfrm>
            <a:off x="400627" y="477469"/>
            <a:ext cx="592988" cy="542324"/>
          </a:xfrm>
          <a:prstGeom prst="ellipse">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1a</a:t>
            </a:r>
          </a:p>
        </p:txBody>
      </p:sp>
      <p:sp>
        <p:nvSpPr>
          <p:cNvPr id="29" name="TextBox 28">
            <a:extLst>
              <a:ext uri="{FF2B5EF4-FFF2-40B4-BE49-F238E27FC236}">
                <a16:creationId xmlns:a16="http://schemas.microsoft.com/office/drawing/2014/main" id="{4F6F122D-6F49-8F72-D59D-A53BB78B358D}"/>
              </a:ext>
            </a:extLst>
          </p:cNvPr>
          <p:cNvSpPr txBox="1"/>
          <p:nvPr/>
        </p:nvSpPr>
        <p:spPr>
          <a:xfrm>
            <a:off x="1069925" y="610131"/>
            <a:ext cx="3407071" cy="400110"/>
          </a:xfrm>
          <a:prstGeom prst="rect">
            <a:avLst/>
          </a:prstGeom>
          <a:noFill/>
        </p:spPr>
        <p:txBody>
          <a:bodyPr wrap="square" rtlCol="0">
            <a:spAutoFit/>
          </a:bodyPr>
          <a:lstStyle/>
          <a:p>
            <a:r>
              <a:rPr lang="en-GB" sz="2000" b="1" noProof="0" dirty="0"/>
              <a:t>Non-Microsoft users only</a:t>
            </a:r>
          </a:p>
        </p:txBody>
      </p:sp>
      <p:pic>
        <p:nvPicPr>
          <p:cNvPr id="6" name="Picture 5" descr="Screenshot of SiLAS start up screen when 'other email services' selected">
            <a:extLst>
              <a:ext uri="{FF2B5EF4-FFF2-40B4-BE49-F238E27FC236}">
                <a16:creationId xmlns:a16="http://schemas.microsoft.com/office/drawing/2014/main" id="{E374FCB0-5952-14AD-8E43-AF1D7B4163CB}"/>
              </a:ext>
            </a:extLst>
          </p:cNvPr>
          <p:cNvPicPr>
            <a:picLocks noChangeAspect="1"/>
          </p:cNvPicPr>
          <p:nvPr/>
        </p:nvPicPr>
        <p:blipFill>
          <a:blip r:embed="rId2"/>
          <a:srcRect l="883" t="1127"/>
          <a:stretch>
            <a:fillRect/>
          </a:stretch>
        </p:blipFill>
        <p:spPr>
          <a:xfrm>
            <a:off x="400627" y="1405489"/>
            <a:ext cx="4997654" cy="2527954"/>
          </a:xfrm>
          <a:prstGeom prst="rect">
            <a:avLst/>
          </a:prstGeom>
        </p:spPr>
      </p:pic>
      <p:sp>
        <p:nvSpPr>
          <p:cNvPr id="18" name="TextBox 17">
            <a:extLst>
              <a:ext uri="{FF2B5EF4-FFF2-40B4-BE49-F238E27FC236}">
                <a16:creationId xmlns:a16="http://schemas.microsoft.com/office/drawing/2014/main" id="{29C89E88-81DA-D611-8327-0BD1BA1F435B}"/>
              </a:ext>
            </a:extLst>
          </p:cNvPr>
          <p:cNvSpPr txBox="1"/>
          <p:nvPr/>
        </p:nvSpPr>
        <p:spPr>
          <a:xfrm>
            <a:off x="563110" y="4050588"/>
            <a:ext cx="4672688" cy="1631216"/>
          </a:xfrm>
          <a:prstGeom prst="rect">
            <a:avLst/>
          </a:prstGeom>
          <a:noFill/>
        </p:spPr>
        <p:txBody>
          <a:bodyPr wrap="square" rtlCol="0">
            <a:spAutoFit/>
          </a:bodyPr>
          <a:lstStyle/>
          <a:p>
            <a:r>
              <a:rPr lang="en-GB" sz="2000" noProof="0" dirty="0"/>
              <a:t>If your organisation uses web-based email services (</a:t>
            </a:r>
            <a:r>
              <a:rPr lang="en-GB" sz="2000" noProof="0" dirty="0" err="1"/>
              <a:t>e.g</a:t>
            </a:r>
            <a:r>
              <a:rPr lang="en-GB" sz="2000" noProof="0" dirty="0"/>
              <a:t> Gmail, Yahoo or other) you will get sent a unique one-time passcode (OTP) via email, enter it here</a:t>
            </a:r>
          </a:p>
        </p:txBody>
      </p:sp>
      <p:sp>
        <p:nvSpPr>
          <p:cNvPr id="31" name="Oval 30">
            <a:extLst>
              <a:ext uri="{FF2B5EF4-FFF2-40B4-BE49-F238E27FC236}">
                <a16:creationId xmlns:a16="http://schemas.microsoft.com/office/drawing/2014/main" id="{01C5BE52-BF28-B030-8C1B-D1769019F004}"/>
              </a:ext>
            </a:extLst>
          </p:cNvPr>
          <p:cNvSpPr/>
          <p:nvPr/>
        </p:nvSpPr>
        <p:spPr>
          <a:xfrm>
            <a:off x="5937729" y="477469"/>
            <a:ext cx="592988" cy="5423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a:solidFill>
                  <a:prstClr val="white"/>
                </a:solidFill>
                <a:latin typeface="Arial"/>
              </a:rPr>
              <a:t>2</a:t>
            </a: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grpSp>
        <p:nvGrpSpPr>
          <p:cNvPr id="24" name="Group 23" descr="MFA screen">
            <a:extLst>
              <a:ext uri="{FF2B5EF4-FFF2-40B4-BE49-F238E27FC236}">
                <a16:creationId xmlns:a16="http://schemas.microsoft.com/office/drawing/2014/main" id="{7EDA4066-EE4A-BDDC-28C7-47E2F66A7037}"/>
              </a:ext>
            </a:extLst>
          </p:cNvPr>
          <p:cNvGrpSpPr/>
          <p:nvPr/>
        </p:nvGrpSpPr>
        <p:grpSpPr>
          <a:xfrm>
            <a:off x="6708063" y="546390"/>
            <a:ext cx="2400346" cy="2637194"/>
            <a:chOff x="4916551" y="3191574"/>
            <a:chExt cx="1096118" cy="1486341"/>
          </a:xfrm>
        </p:grpSpPr>
        <p:pic>
          <p:nvPicPr>
            <p:cNvPr id="22" name="Picture 21">
              <a:extLst>
                <a:ext uri="{FF2B5EF4-FFF2-40B4-BE49-F238E27FC236}">
                  <a16:creationId xmlns:a16="http://schemas.microsoft.com/office/drawing/2014/main" id="{B2DA9701-2388-38CF-CD15-3121D01A6CAC}"/>
                </a:ext>
              </a:extLst>
            </p:cNvPr>
            <p:cNvPicPr>
              <a:picLocks noChangeAspect="1"/>
            </p:cNvPicPr>
            <p:nvPr/>
          </p:nvPicPr>
          <p:blipFill>
            <a:blip r:embed="rId3"/>
            <a:srcRect l="32339" t="5676" r="33031" b="10669"/>
            <a:stretch>
              <a:fillRect/>
            </a:stretch>
          </p:blipFill>
          <p:spPr>
            <a:xfrm>
              <a:off x="4916551" y="3191574"/>
              <a:ext cx="1096118" cy="1486341"/>
            </a:xfrm>
            <a:prstGeom prst="rect">
              <a:avLst/>
            </a:prstGeom>
          </p:spPr>
        </p:pic>
        <p:sp>
          <p:nvSpPr>
            <p:cNvPr id="12" name="TextBox 11">
              <a:extLst>
                <a:ext uri="{FF2B5EF4-FFF2-40B4-BE49-F238E27FC236}">
                  <a16:creationId xmlns:a16="http://schemas.microsoft.com/office/drawing/2014/main" id="{112178FD-21F6-F237-4E86-FCE52CCD73E7}"/>
                </a:ext>
              </a:extLst>
            </p:cNvPr>
            <p:cNvSpPr txBox="1"/>
            <p:nvPr/>
          </p:nvSpPr>
          <p:spPr>
            <a:xfrm>
              <a:off x="4999449" y="3421319"/>
              <a:ext cx="650378" cy="149200"/>
            </a:xfrm>
            <a:prstGeom prst="rect">
              <a:avLst/>
            </a:prstGeom>
            <a:solidFill>
              <a:schemeClr val="bg1"/>
            </a:solidFill>
          </p:spPr>
          <p:txBody>
            <a:bodyPr wrap="square" rtlCol="0">
              <a:spAutoFit/>
            </a:bodyPr>
            <a:lstStyle/>
            <a:p>
              <a:r>
                <a:rPr lang="en-GB" sz="500" noProof="0"/>
                <a:t>&lt;email address&gt;</a:t>
              </a:r>
            </a:p>
          </p:txBody>
        </p:sp>
      </p:grpSp>
      <p:grpSp>
        <p:nvGrpSpPr>
          <p:cNvPr id="28" name="Group 27" descr="Screenshot of SiLAS  screen when 'microsoft services' selected showing where to input MFA code">
            <a:extLst>
              <a:ext uri="{FF2B5EF4-FFF2-40B4-BE49-F238E27FC236}">
                <a16:creationId xmlns:a16="http://schemas.microsoft.com/office/drawing/2014/main" id="{1FFD97E3-77DE-9D90-0E3F-5185B6FD93B1}"/>
              </a:ext>
            </a:extLst>
          </p:cNvPr>
          <p:cNvGrpSpPr/>
          <p:nvPr/>
        </p:nvGrpSpPr>
        <p:grpSpPr>
          <a:xfrm>
            <a:off x="9194067" y="1607080"/>
            <a:ext cx="2400345" cy="2471249"/>
            <a:chOff x="6096000" y="2974503"/>
            <a:chExt cx="1251373" cy="1727674"/>
          </a:xfrm>
        </p:grpSpPr>
        <p:pic>
          <p:nvPicPr>
            <p:cNvPr id="25" name="Picture 24" descr="A screenshot of a phone&#10;&#10;AI-generated content may be incorrect.">
              <a:extLst>
                <a:ext uri="{FF2B5EF4-FFF2-40B4-BE49-F238E27FC236}">
                  <a16:creationId xmlns:a16="http://schemas.microsoft.com/office/drawing/2014/main" id="{D59A5C65-DB77-CC11-EBE8-5F3C650039C9}"/>
                </a:ext>
              </a:extLst>
            </p:cNvPr>
            <p:cNvPicPr>
              <a:picLocks noChangeAspect="1"/>
            </p:cNvPicPr>
            <p:nvPr/>
          </p:nvPicPr>
          <p:blipFill>
            <a:blip r:embed="rId4">
              <a:extLst>
                <a:ext uri="{28A0092B-C50C-407E-A947-70E740481C1C}">
                  <a14:useLocalDpi xmlns:a14="http://schemas.microsoft.com/office/drawing/2010/main" val="0"/>
                </a:ext>
              </a:extLst>
            </a:blip>
            <a:srcRect l="17575" t="30181" r="17798" b="28578"/>
            <a:stretch>
              <a:fillRect/>
            </a:stretch>
          </p:blipFill>
          <p:spPr>
            <a:xfrm>
              <a:off x="6096000" y="2974503"/>
              <a:ext cx="1251373" cy="1727674"/>
            </a:xfrm>
            <a:prstGeom prst="rect">
              <a:avLst/>
            </a:prstGeom>
          </p:spPr>
        </p:pic>
        <p:sp>
          <p:nvSpPr>
            <p:cNvPr id="26" name="TextBox 25">
              <a:extLst>
                <a:ext uri="{FF2B5EF4-FFF2-40B4-BE49-F238E27FC236}">
                  <a16:creationId xmlns:a16="http://schemas.microsoft.com/office/drawing/2014/main" id="{E33FC4F5-E802-F32F-CCEB-7B77D54174D7}"/>
                </a:ext>
              </a:extLst>
            </p:cNvPr>
            <p:cNvSpPr txBox="1"/>
            <p:nvPr/>
          </p:nvSpPr>
          <p:spPr>
            <a:xfrm>
              <a:off x="6177790" y="3175473"/>
              <a:ext cx="1080925" cy="323165"/>
            </a:xfrm>
            <a:prstGeom prst="rect">
              <a:avLst/>
            </a:prstGeom>
            <a:solidFill>
              <a:srgbClr val="D9D9D9"/>
            </a:solidFill>
          </p:spPr>
          <p:txBody>
            <a:bodyPr wrap="square" rtlCol="0" anchor="ctr">
              <a:spAutoFit/>
            </a:bodyPr>
            <a:lstStyle/>
            <a:p>
              <a:pPr algn="ctr"/>
              <a:endParaRPr lang="en-GB" sz="500" noProof="0"/>
            </a:p>
            <a:p>
              <a:pPr algn="ctr"/>
              <a:r>
                <a:rPr lang="en-GB" sz="500" noProof="0"/>
                <a:t>&lt;email address&gt;</a:t>
              </a:r>
            </a:p>
            <a:p>
              <a:pPr algn="ctr"/>
              <a:endParaRPr lang="en-GB" sz="500" noProof="0"/>
            </a:p>
          </p:txBody>
        </p:sp>
        <p:sp>
          <p:nvSpPr>
            <p:cNvPr id="27" name="Rectangle 26">
              <a:extLst>
                <a:ext uri="{FF2B5EF4-FFF2-40B4-BE49-F238E27FC236}">
                  <a16:creationId xmlns:a16="http://schemas.microsoft.com/office/drawing/2014/main" id="{D284ECD3-49C7-FC98-BED8-B4397F3F0102}"/>
                </a:ext>
              </a:extLst>
            </p:cNvPr>
            <p:cNvSpPr/>
            <p:nvPr/>
          </p:nvSpPr>
          <p:spPr>
            <a:xfrm>
              <a:off x="6323129" y="3618763"/>
              <a:ext cx="413069" cy="73783"/>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30" name="TextBox 29">
            <a:extLst>
              <a:ext uri="{FF2B5EF4-FFF2-40B4-BE49-F238E27FC236}">
                <a16:creationId xmlns:a16="http://schemas.microsoft.com/office/drawing/2014/main" id="{051920DC-2DEC-57F8-9C80-E40E1F4BE431}"/>
              </a:ext>
            </a:extLst>
          </p:cNvPr>
          <p:cNvSpPr txBox="1"/>
          <p:nvPr/>
        </p:nvSpPr>
        <p:spPr>
          <a:xfrm>
            <a:off x="6234223" y="4021771"/>
            <a:ext cx="5659861" cy="2246769"/>
          </a:xfrm>
          <a:prstGeom prst="rect">
            <a:avLst/>
          </a:prstGeom>
          <a:noFill/>
        </p:spPr>
        <p:txBody>
          <a:bodyPr wrap="square" rtlCol="0">
            <a:spAutoFit/>
          </a:bodyPr>
          <a:lstStyle/>
          <a:p>
            <a:pPr lvl="0">
              <a:defRPr/>
            </a:pPr>
            <a:r>
              <a:rPr kumimoji="0" lang="en-GB" sz="2000" b="1" i="0" u="none" strike="noStrike" kern="1200" cap="none" spc="0" normalizeH="0" baseline="0" noProof="0" dirty="0">
                <a:ln>
                  <a:noFill/>
                </a:ln>
                <a:effectLst/>
                <a:uLnTx/>
                <a:uFillTx/>
                <a:latin typeface="Arial"/>
                <a:ea typeface="+mn-ea"/>
                <a:cs typeface="+mn-cs"/>
              </a:rPr>
              <a:t>Note: </a:t>
            </a:r>
            <a:r>
              <a:rPr kumimoji="0" lang="en-GB" sz="2000" b="0" i="0" u="none" strike="noStrike" kern="1200" cap="none" spc="0" normalizeH="0" baseline="0" noProof="0" dirty="0">
                <a:ln>
                  <a:noFill/>
                </a:ln>
                <a:solidFill>
                  <a:prstClr val="black"/>
                </a:solidFill>
                <a:effectLst/>
                <a:uLnTx/>
                <a:uFillTx/>
                <a:latin typeface="Arial"/>
                <a:ea typeface="+mn-ea"/>
                <a:cs typeface="+mn-cs"/>
              </a:rPr>
              <a:t>Microsoft users will skip </a:t>
            </a:r>
            <a:r>
              <a:rPr lang="en-GB" sz="2000" dirty="0">
                <a:solidFill>
                  <a:prstClr val="black"/>
                </a:solidFill>
              </a:rPr>
              <a:t>step 1a as you have ‘logged in’ to your corporate systems and</a:t>
            </a:r>
            <a:r>
              <a:rPr kumimoji="0" lang="en-GB" sz="2000" b="0" i="0" u="none" strike="noStrike" kern="1200" cap="none" spc="0" normalizeH="0" baseline="0" noProof="0" dirty="0">
                <a:ln>
                  <a:noFill/>
                </a:ln>
                <a:solidFill>
                  <a:prstClr val="black"/>
                </a:solidFill>
                <a:effectLst/>
                <a:uLnTx/>
                <a:uFillTx/>
                <a:latin typeface="Arial"/>
                <a:ea typeface="+mn-ea"/>
                <a:cs typeface="+mn-cs"/>
              </a:rPr>
              <a:t> considered as ‘authenticated’.</a:t>
            </a:r>
          </a:p>
          <a:p>
            <a:pPr marL="342900" lvl="0" indent="-342900">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You are required to </a:t>
            </a:r>
            <a:r>
              <a:rPr lang="en-GB" sz="2000" noProof="0" dirty="0">
                <a:solidFill>
                  <a:prstClr val="black"/>
                </a:solidFill>
                <a:latin typeface="Arial"/>
              </a:rPr>
              <a:t>re-authenticate</a:t>
            </a:r>
            <a:r>
              <a:rPr kumimoji="0" lang="en-GB" sz="2000" b="0" i="0" u="none" strike="noStrike" kern="1200" cap="none" spc="0" normalizeH="0" baseline="0" noProof="0" dirty="0">
                <a:ln>
                  <a:noFill/>
                </a:ln>
                <a:solidFill>
                  <a:prstClr val="black"/>
                </a:solidFill>
                <a:effectLst/>
                <a:uLnTx/>
                <a:uFillTx/>
                <a:latin typeface="Arial"/>
                <a:ea typeface="+mn-ea"/>
                <a:cs typeface="+mn-cs"/>
              </a:rPr>
              <a:t> via a smartphone app, SMS, or voice call, depending on how you set your MFA, </a:t>
            </a:r>
          </a:p>
          <a:p>
            <a:pPr marL="355600" lvl="0">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to progress to MoJ systems.</a:t>
            </a:r>
          </a:p>
        </p:txBody>
      </p:sp>
      <p:sp>
        <p:nvSpPr>
          <p:cNvPr id="5" name="Slide Number Placeholder 4">
            <a:extLst>
              <a:ext uri="{FF2B5EF4-FFF2-40B4-BE49-F238E27FC236}">
                <a16:creationId xmlns:a16="http://schemas.microsoft.com/office/drawing/2014/main" id="{A5657B27-FC42-51EE-7445-183A41D22D9C}"/>
              </a:ext>
            </a:extLst>
          </p:cNvPr>
          <p:cNvSpPr>
            <a:spLocks noGrp="1"/>
          </p:cNvSpPr>
          <p:nvPr>
            <p:ph type="sldNum" sz="quarter" idx="12"/>
          </p:nvPr>
        </p:nvSpPr>
        <p:spPr/>
        <p:txBody>
          <a:bodyPr/>
          <a:lstStyle/>
          <a:p>
            <a:fld id="{C0189ED6-F87B-4BC1-907E-EF602CA5C674}" type="slidenum">
              <a:rPr lang="en-GB" noProof="0" smtClean="0"/>
              <a:t>12</a:t>
            </a:fld>
            <a:endParaRPr lang="en-GB" noProof="0"/>
          </a:p>
        </p:txBody>
      </p:sp>
      <p:sp>
        <p:nvSpPr>
          <p:cNvPr id="46" name="Flowchart: Extract 45">
            <a:extLst>
              <a:ext uri="{FF2B5EF4-FFF2-40B4-BE49-F238E27FC236}">
                <a16:creationId xmlns:a16="http://schemas.microsoft.com/office/drawing/2014/main" id="{60A301A0-68A0-81FA-2B2C-8FD6C43751C4}"/>
              </a:ext>
              <a:ext uri="{C183D7F6-B498-43B3-948B-1728B52AA6E4}">
                <adec:decorative xmlns:adec="http://schemas.microsoft.com/office/drawing/2017/decorative" val="1"/>
              </a:ext>
            </a:extLst>
          </p:cNvPr>
          <p:cNvSpPr/>
          <p:nvPr/>
        </p:nvSpPr>
        <p:spPr>
          <a:xfrm rot="5400000">
            <a:off x="4004040" y="3316471"/>
            <a:ext cx="3664758" cy="519162"/>
          </a:xfrm>
          <a:prstGeom prst="flowChartExtra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Box 8">
            <a:extLst>
              <a:ext uri="{FF2B5EF4-FFF2-40B4-BE49-F238E27FC236}">
                <a16:creationId xmlns:a16="http://schemas.microsoft.com/office/drawing/2014/main" id="{564D25E2-5367-5051-E388-C15DE2D2477A}"/>
              </a:ext>
              <a:ext uri="{C183D7F6-B498-43B3-948B-1728B52AA6E4}">
                <adec:decorative xmlns:adec="http://schemas.microsoft.com/office/drawing/2017/decorative" val="1"/>
              </a:ext>
            </a:extLst>
          </p:cNvPr>
          <p:cNvSpPr txBox="1"/>
          <p:nvPr/>
        </p:nvSpPr>
        <p:spPr>
          <a:xfrm>
            <a:off x="2176132" y="2659249"/>
            <a:ext cx="1227592" cy="169277"/>
          </a:xfrm>
          <a:prstGeom prst="rect">
            <a:avLst/>
          </a:prstGeom>
          <a:solidFill>
            <a:schemeClr val="bg1"/>
          </a:solidFill>
        </p:spPr>
        <p:txBody>
          <a:bodyPr wrap="square" rtlCol="0">
            <a:spAutoFit/>
          </a:bodyPr>
          <a:lstStyle/>
          <a:p>
            <a:r>
              <a:rPr lang="en-GB" sz="500" noProof="0"/>
              <a:t>&lt;email address&gt;</a:t>
            </a:r>
          </a:p>
        </p:txBody>
      </p:sp>
      <p:sp>
        <p:nvSpPr>
          <p:cNvPr id="10" name="TextBox 9">
            <a:extLst>
              <a:ext uri="{FF2B5EF4-FFF2-40B4-BE49-F238E27FC236}">
                <a16:creationId xmlns:a16="http://schemas.microsoft.com/office/drawing/2014/main" id="{C41A91A6-E03F-05C7-50CB-6BAE22C1B2E2}"/>
              </a:ext>
              <a:ext uri="{C183D7F6-B498-43B3-948B-1728B52AA6E4}">
                <adec:decorative xmlns:adec="http://schemas.microsoft.com/office/drawing/2017/decorative" val="1"/>
              </a:ext>
            </a:extLst>
          </p:cNvPr>
          <p:cNvSpPr txBox="1"/>
          <p:nvPr/>
        </p:nvSpPr>
        <p:spPr>
          <a:xfrm>
            <a:off x="2861667" y="3024702"/>
            <a:ext cx="802455" cy="169277"/>
          </a:xfrm>
          <a:prstGeom prst="rect">
            <a:avLst/>
          </a:prstGeom>
          <a:solidFill>
            <a:schemeClr val="bg1"/>
          </a:solidFill>
        </p:spPr>
        <p:txBody>
          <a:bodyPr wrap="square" rtlCol="0">
            <a:spAutoFit/>
          </a:bodyPr>
          <a:lstStyle/>
          <a:p>
            <a:r>
              <a:rPr lang="en-GB" sz="500" noProof="0"/>
              <a:t>&lt;email address&gt;</a:t>
            </a:r>
          </a:p>
        </p:txBody>
      </p:sp>
      <p:sp>
        <p:nvSpPr>
          <p:cNvPr id="11" name="Rectangle 10">
            <a:extLst>
              <a:ext uri="{FF2B5EF4-FFF2-40B4-BE49-F238E27FC236}">
                <a16:creationId xmlns:a16="http://schemas.microsoft.com/office/drawing/2014/main" id="{32E10777-6FC5-6C42-0372-F3E6D5FC9C11}"/>
              </a:ext>
              <a:ext uri="{C183D7F6-B498-43B3-948B-1728B52AA6E4}">
                <adec:decorative xmlns:adec="http://schemas.microsoft.com/office/drawing/2017/decorative" val="1"/>
              </a:ext>
            </a:extLst>
          </p:cNvPr>
          <p:cNvSpPr/>
          <p:nvPr/>
        </p:nvSpPr>
        <p:spPr>
          <a:xfrm>
            <a:off x="1980026" y="2607006"/>
            <a:ext cx="1729563" cy="308992"/>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5ED97AD6-538D-B6C9-7DB7-C7DC4945B365}"/>
              </a:ext>
              <a:ext uri="{C183D7F6-B498-43B3-948B-1728B52AA6E4}">
                <adec:decorative xmlns:adec="http://schemas.microsoft.com/office/drawing/2017/decorative" val="1"/>
              </a:ext>
            </a:extLst>
          </p:cNvPr>
          <p:cNvSpPr/>
          <p:nvPr/>
        </p:nvSpPr>
        <p:spPr>
          <a:xfrm rot="2825187">
            <a:off x="7855041" y="2532317"/>
            <a:ext cx="1758311" cy="346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DEB6384A-AFF4-2995-3DDE-AB5FFFD7E888}"/>
              </a:ext>
              <a:ext uri="{C183D7F6-B498-43B3-948B-1728B52AA6E4}">
                <adec:decorative xmlns:adec="http://schemas.microsoft.com/office/drawing/2017/decorative" val="1"/>
              </a:ext>
            </a:extLst>
          </p:cNvPr>
          <p:cNvSpPr/>
          <p:nvPr/>
        </p:nvSpPr>
        <p:spPr>
          <a:xfrm>
            <a:off x="9350954" y="3451404"/>
            <a:ext cx="2018240" cy="303175"/>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590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1EA5F00B-5501-CA54-E049-F0160D75EEB6}"/>
              </a:ext>
            </a:extLst>
          </p:cNvPr>
          <p:cNvSpPr>
            <a:spLocks noGrp="1"/>
          </p:cNvSpPr>
          <p:nvPr>
            <p:ph type="title" idx="4294967295"/>
          </p:nvPr>
        </p:nvSpPr>
        <p:spPr>
          <a:xfrm>
            <a:off x="110571" y="95242"/>
            <a:ext cx="592988" cy="542324"/>
          </a:xfrm>
          <a:prstGeom prst="ellipse">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3</a:t>
            </a:r>
          </a:p>
        </p:txBody>
      </p:sp>
      <p:sp>
        <p:nvSpPr>
          <p:cNvPr id="4" name="Footer Placeholder 3">
            <a:extLst>
              <a:ext uri="{FF2B5EF4-FFF2-40B4-BE49-F238E27FC236}">
                <a16:creationId xmlns:a16="http://schemas.microsoft.com/office/drawing/2014/main" id="{A1661294-1DD8-3B7F-83E2-0ABFF52443A2}"/>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Providing access to justice through w</a:t>
            </a:r>
            <a:r>
              <a:rPr lang="en-GB" noProof="0">
                <a:cs typeface="Arial"/>
              </a:rPr>
              <a:t>orking with others to achieve excellence in the delivery of legal aid</a:t>
            </a:r>
          </a:p>
        </p:txBody>
      </p:sp>
      <p:sp>
        <p:nvSpPr>
          <p:cNvPr id="39" name="TextBox 38">
            <a:extLst>
              <a:ext uri="{FF2B5EF4-FFF2-40B4-BE49-F238E27FC236}">
                <a16:creationId xmlns:a16="http://schemas.microsoft.com/office/drawing/2014/main" id="{8EF2C417-0056-226B-B374-CC1432E2218B}"/>
              </a:ext>
            </a:extLst>
          </p:cNvPr>
          <p:cNvSpPr txBox="1"/>
          <p:nvPr/>
        </p:nvSpPr>
        <p:spPr>
          <a:xfrm>
            <a:off x="1555668" y="846535"/>
            <a:ext cx="9797142" cy="707886"/>
          </a:xfrm>
          <a:prstGeom prst="rect">
            <a:avLst/>
          </a:prstGeom>
          <a:noFill/>
          <a:ln w="12700">
            <a:noFill/>
            <a:prstDash val="sysDash"/>
          </a:ln>
        </p:spPr>
        <p:txBody>
          <a:bodyPr wrap="square" rtlCol="0">
            <a:spAutoFit/>
          </a:bodyPr>
          <a:lstStyle/>
          <a:p>
            <a:pPr algn="ctr"/>
            <a:r>
              <a:rPr lang="en-GB" sz="2000" noProof="0"/>
              <a:t>If your user profile has been granted permissions to multiple LAA applications, they will be listed here on the SiLAS home page once you are logged in</a:t>
            </a:r>
          </a:p>
        </p:txBody>
      </p:sp>
      <p:grpSp>
        <p:nvGrpSpPr>
          <p:cNvPr id="3" name="Group 2" descr="Screenshot of silas homepage">
            <a:extLst>
              <a:ext uri="{FF2B5EF4-FFF2-40B4-BE49-F238E27FC236}">
                <a16:creationId xmlns:a16="http://schemas.microsoft.com/office/drawing/2014/main" id="{52C96D45-1B83-4EA2-7D6C-BF05AB88B885}"/>
              </a:ext>
            </a:extLst>
          </p:cNvPr>
          <p:cNvGrpSpPr/>
          <p:nvPr/>
        </p:nvGrpSpPr>
        <p:grpSpPr>
          <a:xfrm>
            <a:off x="1960640" y="1805049"/>
            <a:ext cx="8514231" cy="4292177"/>
            <a:chOff x="1437291" y="1096838"/>
            <a:chExt cx="8714381" cy="4342061"/>
          </a:xfrm>
        </p:grpSpPr>
        <p:grpSp>
          <p:nvGrpSpPr>
            <p:cNvPr id="2" name="Group 1">
              <a:extLst>
                <a:ext uri="{FF2B5EF4-FFF2-40B4-BE49-F238E27FC236}">
                  <a16:creationId xmlns:a16="http://schemas.microsoft.com/office/drawing/2014/main" id="{247FF03E-97FA-A81D-AADB-CFEEDAA6ED38}"/>
                </a:ext>
              </a:extLst>
            </p:cNvPr>
            <p:cNvGrpSpPr/>
            <p:nvPr/>
          </p:nvGrpSpPr>
          <p:grpSpPr>
            <a:xfrm>
              <a:off x="1437291" y="1096838"/>
              <a:ext cx="8714381" cy="4342061"/>
              <a:chOff x="1344019" y="1096838"/>
              <a:chExt cx="9503959" cy="4664324"/>
            </a:xfrm>
          </p:grpSpPr>
          <p:pic>
            <p:nvPicPr>
              <p:cNvPr id="36" name="Picture 35">
                <a:extLst>
                  <a:ext uri="{FF2B5EF4-FFF2-40B4-BE49-F238E27FC236}">
                    <a16:creationId xmlns:a16="http://schemas.microsoft.com/office/drawing/2014/main" id="{308341D6-C608-5678-4BFC-6AC827BB0C79}"/>
                  </a:ext>
                </a:extLst>
              </p:cNvPr>
              <p:cNvPicPr>
                <a:picLocks noChangeAspect="1"/>
              </p:cNvPicPr>
              <p:nvPr/>
            </p:nvPicPr>
            <p:blipFill>
              <a:blip r:embed="rId2"/>
              <a:srcRect l="1397" r="1406" b="6216"/>
              <a:stretch>
                <a:fillRect/>
              </a:stretch>
            </p:blipFill>
            <p:spPr>
              <a:xfrm>
                <a:off x="1344019" y="1096838"/>
                <a:ext cx="9503959" cy="4664324"/>
              </a:xfrm>
              <a:prstGeom prst="rect">
                <a:avLst/>
              </a:prstGeom>
            </p:spPr>
          </p:pic>
          <p:sp>
            <p:nvSpPr>
              <p:cNvPr id="6" name="TextBox 5">
                <a:extLst>
                  <a:ext uri="{FF2B5EF4-FFF2-40B4-BE49-F238E27FC236}">
                    <a16:creationId xmlns:a16="http://schemas.microsoft.com/office/drawing/2014/main" id="{FDA0AB6A-80C0-9D9F-E0BC-4E073DF7DAAC}"/>
                  </a:ext>
                </a:extLst>
              </p:cNvPr>
              <p:cNvSpPr txBox="1"/>
              <p:nvPr/>
            </p:nvSpPr>
            <p:spPr>
              <a:xfrm>
                <a:off x="7873597" y="1205003"/>
                <a:ext cx="1227592" cy="230832"/>
              </a:xfrm>
              <a:prstGeom prst="rect">
                <a:avLst/>
              </a:prstGeom>
              <a:solidFill>
                <a:srgbClr val="0070C0"/>
              </a:solidFill>
            </p:spPr>
            <p:txBody>
              <a:bodyPr wrap="square" rtlCol="0">
                <a:spAutoFit/>
              </a:bodyPr>
              <a:lstStyle/>
              <a:p>
                <a:pPr algn="ctr"/>
                <a:r>
                  <a:rPr lang="en-GB" sz="900" noProof="0">
                    <a:solidFill>
                      <a:schemeClr val="bg1"/>
                    </a:solidFill>
                  </a:rPr>
                  <a:t>&lt;Username&gt;</a:t>
                </a:r>
              </a:p>
            </p:txBody>
          </p:sp>
        </p:grpSp>
        <p:sp>
          <p:nvSpPr>
            <p:cNvPr id="7" name="TextBox 6">
              <a:extLst>
                <a:ext uri="{FF2B5EF4-FFF2-40B4-BE49-F238E27FC236}">
                  <a16:creationId xmlns:a16="http://schemas.microsoft.com/office/drawing/2014/main" id="{75CED131-19C3-1A0B-7518-C1E936511D5F}"/>
                </a:ext>
              </a:extLst>
            </p:cNvPr>
            <p:cNvSpPr txBox="1"/>
            <p:nvPr/>
          </p:nvSpPr>
          <p:spPr>
            <a:xfrm>
              <a:off x="2393230" y="1887846"/>
              <a:ext cx="3389976" cy="307777"/>
            </a:xfrm>
            <a:prstGeom prst="rect">
              <a:avLst/>
            </a:prstGeom>
            <a:solidFill>
              <a:schemeClr val="bg1"/>
            </a:solidFill>
          </p:spPr>
          <p:txBody>
            <a:bodyPr wrap="square" rtlCol="0">
              <a:spAutoFit/>
            </a:bodyPr>
            <a:lstStyle/>
            <a:p>
              <a:r>
                <a:rPr lang="en-GB" sz="1400" noProof="0"/>
                <a:t>&lt;FIRM NAME&gt; - &lt;</a:t>
              </a:r>
              <a:r>
                <a:rPr lang="en-GB" sz="1400"/>
                <a:t>FIRM ID</a:t>
              </a:r>
              <a:r>
                <a:rPr lang="en-GB" sz="1400" noProof="0"/>
                <a:t>&gt;</a:t>
              </a:r>
            </a:p>
          </p:txBody>
        </p:sp>
      </p:grpSp>
      <p:sp>
        <p:nvSpPr>
          <p:cNvPr id="5" name="Slide Number Placeholder 4">
            <a:extLst>
              <a:ext uri="{FF2B5EF4-FFF2-40B4-BE49-F238E27FC236}">
                <a16:creationId xmlns:a16="http://schemas.microsoft.com/office/drawing/2014/main" id="{981DE74E-29AB-5C5A-D819-244782F3028E}"/>
              </a:ext>
            </a:extLst>
          </p:cNvPr>
          <p:cNvSpPr>
            <a:spLocks noGrp="1"/>
          </p:cNvSpPr>
          <p:nvPr>
            <p:ph type="sldNum" sz="quarter" idx="12"/>
          </p:nvPr>
        </p:nvSpPr>
        <p:spPr/>
        <p:txBody>
          <a:bodyPr/>
          <a:lstStyle/>
          <a:p>
            <a:fld id="{C0189ED6-F87B-4BC1-907E-EF602CA5C674}" type="slidenum">
              <a:rPr lang="en-GB" noProof="0" smtClean="0"/>
              <a:t>13</a:t>
            </a:fld>
            <a:endParaRPr lang="en-GB" noProof="0"/>
          </a:p>
        </p:txBody>
      </p:sp>
      <p:sp>
        <p:nvSpPr>
          <p:cNvPr id="8" name="Rectangle 7">
            <a:extLst>
              <a:ext uri="{FF2B5EF4-FFF2-40B4-BE49-F238E27FC236}">
                <a16:creationId xmlns:a16="http://schemas.microsoft.com/office/drawing/2014/main" id="{B681AE30-C4BE-4501-64E0-8FD5CDF5A7F6}"/>
              </a:ext>
              <a:ext uri="{C183D7F6-B498-43B3-948B-1728B52AA6E4}">
                <adec:decorative xmlns:adec="http://schemas.microsoft.com/office/drawing/2017/decorative" val="1"/>
              </a:ext>
            </a:extLst>
          </p:cNvPr>
          <p:cNvSpPr/>
          <p:nvPr/>
        </p:nvSpPr>
        <p:spPr>
          <a:xfrm>
            <a:off x="2905640" y="4433225"/>
            <a:ext cx="5062418" cy="307777"/>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6719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E0A76D3-4607-EE22-B11F-0B010C3B05B0}"/>
              </a:ext>
            </a:extLst>
          </p:cNvPr>
          <p:cNvSpPr>
            <a:spLocks noGrp="1"/>
          </p:cNvSpPr>
          <p:nvPr>
            <p:ph type="title" idx="4294967295"/>
          </p:nvPr>
        </p:nvSpPr>
        <p:spPr>
          <a:xfrm>
            <a:off x="113231" y="95237"/>
            <a:ext cx="592988" cy="542324"/>
          </a:xfrm>
          <a:prstGeom prst="ellipse">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4</a:t>
            </a:r>
          </a:p>
        </p:txBody>
      </p:sp>
      <p:sp>
        <p:nvSpPr>
          <p:cNvPr id="17" name="TextBox 16">
            <a:extLst>
              <a:ext uri="{FF2B5EF4-FFF2-40B4-BE49-F238E27FC236}">
                <a16:creationId xmlns:a16="http://schemas.microsoft.com/office/drawing/2014/main" id="{487D3884-BF7C-8724-8972-7E784FCBC6A4}"/>
              </a:ext>
            </a:extLst>
          </p:cNvPr>
          <p:cNvSpPr txBox="1"/>
          <p:nvPr/>
        </p:nvSpPr>
        <p:spPr>
          <a:xfrm>
            <a:off x="796302" y="846980"/>
            <a:ext cx="10742641" cy="1015663"/>
          </a:xfrm>
          <a:prstGeom prst="rect">
            <a:avLst/>
          </a:prstGeom>
          <a:noFill/>
        </p:spPr>
        <p:txBody>
          <a:bodyPr wrap="square" rtlCol="0">
            <a:spAutoFit/>
          </a:bodyPr>
          <a:lstStyle/>
          <a:p>
            <a:pPr algn="ctr"/>
            <a:r>
              <a:rPr lang="en-GB" sz="2000" noProof="0" dirty="0"/>
              <a:t>We have entered an additional information page informing users the next step will take them to a non Gov.UK branded page. </a:t>
            </a:r>
          </a:p>
          <a:p>
            <a:pPr algn="ctr"/>
            <a:r>
              <a:rPr lang="en-GB" sz="2000" noProof="0" dirty="0"/>
              <a:t>This remains within the MoJ infrastructure, but we have no ability to brand it.</a:t>
            </a:r>
          </a:p>
        </p:txBody>
      </p:sp>
      <p:grpSp>
        <p:nvGrpSpPr>
          <p:cNvPr id="2" name="Group 1" descr="Screenshot of additional information screen">
            <a:extLst>
              <a:ext uri="{FF2B5EF4-FFF2-40B4-BE49-F238E27FC236}">
                <a16:creationId xmlns:a16="http://schemas.microsoft.com/office/drawing/2014/main" id="{E37485E8-E4A1-6019-9E69-A317EDB6F053}"/>
              </a:ext>
            </a:extLst>
          </p:cNvPr>
          <p:cNvGrpSpPr/>
          <p:nvPr/>
        </p:nvGrpSpPr>
        <p:grpSpPr>
          <a:xfrm>
            <a:off x="1387892" y="2052934"/>
            <a:ext cx="9216773" cy="4063467"/>
            <a:chOff x="1435393" y="1031694"/>
            <a:chExt cx="9420447" cy="4805583"/>
          </a:xfrm>
        </p:grpSpPr>
        <p:pic>
          <p:nvPicPr>
            <p:cNvPr id="14" name="Picture 13">
              <a:extLst>
                <a:ext uri="{FF2B5EF4-FFF2-40B4-BE49-F238E27FC236}">
                  <a16:creationId xmlns:a16="http://schemas.microsoft.com/office/drawing/2014/main" id="{9F29437D-7ED6-A14E-184F-04B6A7BA54BA}"/>
                </a:ext>
              </a:extLst>
            </p:cNvPr>
            <p:cNvPicPr>
              <a:picLocks noChangeAspect="1"/>
            </p:cNvPicPr>
            <p:nvPr/>
          </p:nvPicPr>
          <p:blipFill>
            <a:blip r:embed="rId2"/>
            <a:srcRect l="701" r="1176" b="1787"/>
            <a:stretch>
              <a:fillRect/>
            </a:stretch>
          </p:blipFill>
          <p:spPr>
            <a:xfrm>
              <a:off x="1435393" y="1031694"/>
              <a:ext cx="9420447" cy="4805583"/>
            </a:xfrm>
            <a:prstGeom prst="rect">
              <a:avLst/>
            </a:prstGeom>
          </p:spPr>
        </p:pic>
        <p:sp>
          <p:nvSpPr>
            <p:cNvPr id="8" name="TextBox 7">
              <a:extLst>
                <a:ext uri="{FF2B5EF4-FFF2-40B4-BE49-F238E27FC236}">
                  <a16:creationId xmlns:a16="http://schemas.microsoft.com/office/drawing/2014/main" id="{26CB007F-FD1C-3033-DB50-D651C2D2FDE3}"/>
                </a:ext>
              </a:extLst>
            </p:cNvPr>
            <p:cNvSpPr txBox="1"/>
            <p:nvPr/>
          </p:nvSpPr>
          <p:spPr>
            <a:xfrm>
              <a:off x="7873597" y="1205003"/>
              <a:ext cx="1227592" cy="230832"/>
            </a:xfrm>
            <a:prstGeom prst="rect">
              <a:avLst/>
            </a:prstGeom>
            <a:solidFill>
              <a:srgbClr val="0070C0"/>
            </a:solidFill>
          </p:spPr>
          <p:txBody>
            <a:bodyPr wrap="square" rtlCol="0">
              <a:spAutoFit/>
            </a:bodyPr>
            <a:lstStyle/>
            <a:p>
              <a:pPr algn="ctr"/>
              <a:r>
                <a:rPr lang="en-GB" sz="900" noProof="0">
                  <a:solidFill>
                    <a:schemeClr val="bg1"/>
                  </a:solidFill>
                </a:rPr>
                <a:t>&lt;Username&gt;</a:t>
              </a:r>
            </a:p>
          </p:txBody>
        </p:sp>
        <p:sp>
          <p:nvSpPr>
            <p:cNvPr id="10" name="TextBox 9">
              <a:extLst>
                <a:ext uri="{FF2B5EF4-FFF2-40B4-BE49-F238E27FC236}">
                  <a16:creationId xmlns:a16="http://schemas.microsoft.com/office/drawing/2014/main" id="{7D0F7D3B-8511-E906-4273-B3323E309C9C}"/>
                </a:ext>
              </a:extLst>
            </p:cNvPr>
            <p:cNvSpPr txBox="1"/>
            <p:nvPr/>
          </p:nvSpPr>
          <p:spPr>
            <a:xfrm>
              <a:off x="2404506" y="1813414"/>
              <a:ext cx="3389976" cy="307777"/>
            </a:xfrm>
            <a:prstGeom prst="rect">
              <a:avLst/>
            </a:prstGeom>
            <a:solidFill>
              <a:schemeClr val="bg1"/>
            </a:solidFill>
          </p:spPr>
          <p:txBody>
            <a:bodyPr wrap="square" rtlCol="0">
              <a:spAutoFit/>
            </a:bodyPr>
            <a:lstStyle/>
            <a:p>
              <a:r>
                <a:rPr lang="en-GB" sz="1400" noProof="0"/>
                <a:t>&lt;FIRM NAME&gt; - &lt;</a:t>
              </a:r>
              <a:r>
                <a:rPr lang="en-GB" sz="1400"/>
                <a:t>FIRM ID</a:t>
              </a:r>
              <a:r>
                <a:rPr lang="en-GB" sz="1400" noProof="0"/>
                <a:t>&gt;</a:t>
              </a:r>
            </a:p>
          </p:txBody>
        </p:sp>
      </p:grpSp>
      <p:sp>
        <p:nvSpPr>
          <p:cNvPr id="4" name="Footer Placeholder 3">
            <a:extLst>
              <a:ext uri="{FF2B5EF4-FFF2-40B4-BE49-F238E27FC236}">
                <a16:creationId xmlns:a16="http://schemas.microsoft.com/office/drawing/2014/main" id="{AD33B324-E1E9-CCA8-8E92-9D8FBC5612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Providing access to justice through w</a:t>
            </a:r>
            <a:r>
              <a:rPr lang="en-GB" noProof="0">
                <a:cs typeface="Arial"/>
              </a:rPr>
              <a:t>orking with others to achieve excellence in the delivery of legal aid</a:t>
            </a:r>
          </a:p>
        </p:txBody>
      </p:sp>
      <p:sp>
        <p:nvSpPr>
          <p:cNvPr id="5" name="Slide Number Placeholder 4">
            <a:extLst>
              <a:ext uri="{FF2B5EF4-FFF2-40B4-BE49-F238E27FC236}">
                <a16:creationId xmlns:a16="http://schemas.microsoft.com/office/drawing/2014/main" id="{A2ED743F-2E57-935D-CE30-4D2A1394F311}"/>
              </a:ext>
            </a:extLst>
          </p:cNvPr>
          <p:cNvSpPr>
            <a:spLocks noGrp="1"/>
          </p:cNvSpPr>
          <p:nvPr>
            <p:ph type="sldNum" sz="quarter" idx="12"/>
          </p:nvPr>
        </p:nvSpPr>
        <p:spPr/>
        <p:txBody>
          <a:bodyPr/>
          <a:lstStyle/>
          <a:p>
            <a:fld id="{C0189ED6-F87B-4BC1-907E-EF602CA5C674}" type="slidenum">
              <a:rPr lang="en-GB" noProof="0" smtClean="0"/>
              <a:t>14</a:t>
            </a:fld>
            <a:endParaRPr lang="en-GB" noProof="0"/>
          </a:p>
        </p:txBody>
      </p:sp>
      <p:sp>
        <p:nvSpPr>
          <p:cNvPr id="6" name="TextBox 5">
            <a:extLst>
              <a:ext uri="{FF2B5EF4-FFF2-40B4-BE49-F238E27FC236}">
                <a16:creationId xmlns:a16="http://schemas.microsoft.com/office/drawing/2014/main" id="{E7CA6721-D318-D1DA-6922-CF08EFE96CC1}"/>
              </a:ext>
              <a:ext uri="{C183D7F6-B498-43B3-948B-1728B52AA6E4}">
                <adec:decorative xmlns:adec="http://schemas.microsoft.com/office/drawing/2017/decorative" val="1"/>
              </a:ext>
            </a:extLst>
          </p:cNvPr>
          <p:cNvSpPr txBox="1"/>
          <p:nvPr/>
        </p:nvSpPr>
        <p:spPr>
          <a:xfrm>
            <a:off x="516214" y="741183"/>
            <a:ext cx="739807" cy="923330"/>
          </a:xfrm>
          <a:prstGeom prst="rect">
            <a:avLst/>
          </a:prstGeom>
          <a:noFill/>
        </p:spPr>
        <p:txBody>
          <a:bodyPr wrap="square" rtlCol="0">
            <a:spAutoFit/>
          </a:bodyPr>
          <a:lstStyle/>
          <a:p>
            <a:r>
              <a:rPr lang="en-GB" sz="5400" b="1" noProof="0" dirty="0">
                <a:solidFill>
                  <a:srgbClr val="FF0000"/>
                </a:solidFill>
              </a:rPr>
              <a:t>!</a:t>
            </a:r>
          </a:p>
        </p:txBody>
      </p:sp>
      <p:sp>
        <p:nvSpPr>
          <p:cNvPr id="7" name="TextBox 6">
            <a:extLst>
              <a:ext uri="{FF2B5EF4-FFF2-40B4-BE49-F238E27FC236}">
                <a16:creationId xmlns:a16="http://schemas.microsoft.com/office/drawing/2014/main" id="{BFFA5AD5-3A79-0314-82BA-77E3BFC78564}"/>
              </a:ext>
              <a:ext uri="{C183D7F6-B498-43B3-948B-1728B52AA6E4}">
                <adec:decorative xmlns:adec="http://schemas.microsoft.com/office/drawing/2017/decorative" val="1"/>
              </a:ext>
            </a:extLst>
          </p:cNvPr>
          <p:cNvSpPr txBox="1"/>
          <p:nvPr/>
        </p:nvSpPr>
        <p:spPr>
          <a:xfrm>
            <a:off x="11395698" y="741183"/>
            <a:ext cx="739807" cy="923330"/>
          </a:xfrm>
          <a:prstGeom prst="rect">
            <a:avLst/>
          </a:prstGeom>
          <a:noFill/>
        </p:spPr>
        <p:txBody>
          <a:bodyPr wrap="square" rtlCol="0">
            <a:spAutoFit/>
          </a:bodyPr>
          <a:lstStyle/>
          <a:p>
            <a:r>
              <a:rPr lang="en-GB" sz="5400" b="1" noProof="0" dirty="0">
                <a:solidFill>
                  <a:srgbClr val="FF0000"/>
                </a:solidFill>
              </a:rPr>
              <a:t>!</a:t>
            </a:r>
          </a:p>
        </p:txBody>
      </p:sp>
      <p:sp>
        <p:nvSpPr>
          <p:cNvPr id="9" name="Rectangle 8">
            <a:extLst>
              <a:ext uri="{FF2B5EF4-FFF2-40B4-BE49-F238E27FC236}">
                <a16:creationId xmlns:a16="http://schemas.microsoft.com/office/drawing/2014/main" id="{D1B86BC0-A110-B694-FDE6-EEEAEB8C23A3}"/>
              </a:ext>
              <a:ext uri="{C183D7F6-B498-43B3-948B-1728B52AA6E4}">
                <adec:decorative xmlns:adec="http://schemas.microsoft.com/office/drawing/2017/decorative" val="1"/>
              </a:ext>
            </a:extLst>
          </p:cNvPr>
          <p:cNvSpPr/>
          <p:nvPr/>
        </p:nvSpPr>
        <p:spPr>
          <a:xfrm>
            <a:off x="2336052" y="4322619"/>
            <a:ext cx="5029200" cy="938150"/>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815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ADE6E76-97F2-B0A8-7C6A-0CA68161765D}"/>
              </a:ext>
            </a:extLst>
          </p:cNvPr>
          <p:cNvSpPr>
            <a:spLocks noGrp="1"/>
          </p:cNvSpPr>
          <p:nvPr>
            <p:ph type="title" idx="4294967295"/>
          </p:nvPr>
        </p:nvSpPr>
        <p:spPr>
          <a:xfrm>
            <a:off x="114514" y="95239"/>
            <a:ext cx="592988" cy="542324"/>
          </a:xfrm>
          <a:prstGeom prst="ellipse">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5</a:t>
            </a:r>
          </a:p>
        </p:txBody>
      </p:sp>
      <p:sp>
        <p:nvSpPr>
          <p:cNvPr id="4" name="Footer Placeholder 3">
            <a:extLst>
              <a:ext uri="{FF2B5EF4-FFF2-40B4-BE49-F238E27FC236}">
                <a16:creationId xmlns:a16="http://schemas.microsoft.com/office/drawing/2014/main" id="{2E1988C5-C3E1-36E3-0C7F-E791C693B5F1}"/>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Providing access to justice through w</a:t>
            </a:r>
            <a:r>
              <a:rPr lang="en-GB">
                <a:cs typeface="Arial"/>
              </a:rPr>
              <a:t>orking with others to achieve excellence in the delivery of legal aid</a:t>
            </a:r>
          </a:p>
        </p:txBody>
      </p:sp>
      <p:sp>
        <p:nvSpPr>
          <p:cNvPr id="18" name="TextBox 17">
            <a:extLst>
              <a:ext uri="{FF2B5EF4-FFF2-40B4-BE49-F238E27FC236}">
                <a16:creationId xmlns:a16="http://schemas.microsoft.com/office/drawing/2014/main" id="{A185CBCF-9BAC-ABB7-673E-BABB4D8C3F05}"/>
              </a:ext>
            </a:extLst>
          </p:cNvPr>
          <p:cNvSpPr txBox="1"/>
          <p:nvPr/>
        </p:nvSpPr>
        <p:spPr>
          <a:xfrm>
            <a:off x="1534290" y="637563"/>
            <a:ext cx="9123418" cy="707886"/>
          </a:xfrm>
          <a:prstGeom prst="rect">
            <a:avLst/>
          </a:prstGeom>
          <a:noFill/>
        </p:spPr>
        <p:txBody>
          <a:bodyPr wrap="square" rtlCol="0">
            <a:spAutoFit/>
          </a:bodyPr>
          <a:lstStyle/>
          <a:p>
            <a:pPr algn="ctr"/>
            <a:r>
              <a:rPr lang="en-GB" sz="2000" noProof="0" dirty="0"/>
              <a:t>This is the AWS Secure Browser tab that will launch, given its virtual nature, </a:t>
            </a:r>
            <a:r>
              <a:rPr lang="en-GB" sz="2000" dirty="0"/>
              <a:t>you</a:t>
            </a:r>
            <a:r>
              <a:rPr lang="en-GB" sz="2000" noProof="0" dirty="0"/>
              <a:t> will have to reauthenticate by signing in once more.</a:t>
            </a:r>
          </a:p>
        </p:txBody>
      </p:sp>
      <p:pic>
        <p:nvPicPr>
          <p:cNvPr id="6" name="Picture 5" descr="Screenshot of AWS secure browser sign in screen">
            <a:extLst>
              <a:ext uri="{FF2B5EF4-FFF2-40B4-BE49-F238E27FC236}">
                <a16:creationId xmlns:a16="http://schemas.microsoft.com/office/drawing/2014/main" id="{8384EF19-B772-F11B-DAE0-11A1CC86D674}"/>
              </a:ext>
            </a:extLst>
          </p:cNvPr>
          <p:cNvPicPr>
            <a:picLocks noChangeAspect="1"/>
          </p:cNvPicPr>
          <p:nvPr/>
        </p:nvPicPr>
        <p:blipFill>
          <a:blip r:embed="rId2"/>
          <a:srcRect r="1227"/>
          <a:stretch>
            <a:fillRect/>
          </a:stretch>
        </p:blipFill>
        <p:spPr>
          <a:xfrm>
            <a:off x="1340145" y="1602092"/>
            <a:ext cx="8920135" cy="4567473"/>
          </a:xfrm>
          <a:prstGeom prst="rect">
            <a:avLst/>
          </a:prstGeom>
          <a:ln>
            <a:solidFill>
              <a:schemeClr val="tx1"/>
            </a:solidFill>
          </a:ln>
        </p:spPr>
      </p:pic>
      <p:sp>
        <p:nvSpPr>
          <p:cNvPr id="5" name="Slide Number Placeholder 4">
            <a:extLst>
              <a:ext uri="{FF2B5EF4-FFF2-40B4-BE49-F238E27FC236}">
                <a16:creationId xmlns:a16="http://schemas.microsoft.com/office/drawing/2014/main" id="{6333CC88-0813-3D24-4843-1D41F311088D}"/>
              </a:ext>
            </a:extLst>
          </p:cNvPr>
          <p:cNvSpPr>
            <a:spLocks noGrp="1"/>
          </p:cNvSpPr>
          <p:nvPr>
            <p:ph type="sldNum" sz="quarter" idx="12"/>
          </p:nvPr>
        </p:nvSpPr>
        <p:spPr/>
        <p:txBody>
          <a:bodyPr/>
          <a:lstStyle/>
          <a:p>
            <a:fld id="{C0189ED6-F87B-4BC1-907E-EF602CA5C674}" type="slidenum">
              <a:rPr lang="en-GB" smtClean="0"/>
              <a:t>15</a:t>
            </a:fld>
            <a:endParaRPr lang="en-GB"/>
          </a:p>
        </p:txBody>
      </p:sp>
      <p:sp>
        <p:nvSpPr>
          <p:cNvPr id="8" name="Rectangle 7">
            <a:extLst>
              <a:ext uri="{FF2B5EF4-FFF2-40B4-BE49-F238E27FC236}">
                <a16:creationId xmlns:a16="http://schemas.microsoft.com/office/drawing/2014/main" id="{8A9EE27B-4D0F-A51A-B206-1976A2D8B5D6}"/>
              </a:ext>
              <a:ext uri="{C183D7F6-B498-43B3-948B-1728B52AA6E4}">
                <adec:decorative xmlns:adec="http://schemas.microsoft.com/office/drawing/2017/decorative" val="1"/>
              </a:ext>
            </a:extLst>
          </p:cNvPr>
          <p:cNvSpPr/>
          <p:nvPr/>
        </p:nvSpPr>
        <p:spPr>
          <a:xfrm>
            <a:off x="7085286" y="4002537"/>
            <a:ext cx="2073351" cy="435935"/>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498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05ED7E-495D-C154-88F3-C2F0C8FD1F3F}"/>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Providing access to justice through w</a:t>
            </a:r>
            <a:r>
              <a:rPr lang="en-GB">
                <a:cs typeface="Arial"/>
              </a:rPr>
              <a:t>orking with others to achieve excellence in the delivery of legal aid</a:t>
            </a:r>
          </a:p>
        </p:txBody>
      </p:sp>
      <p:sp>
        <p:nvSpPr>
          <p:cNvPr id="13" name="Title 12">
            <a:extLst>
              <a:ext uri="{FF2B5EF4-FFF2-40B4-BE49-F238E27FC236}">
                <a16:creationId xmlns:a16="http://schemas.microsoft.com/office/drawing/2014/main" id="{612C01BB-9F2A-268C-9BF4-E5D5D14856AC}"/>
              </a:ext>
            </a:extLst>
          </p:cNvPr>
          <p:cNvSpPr>
            <a:spLocks noGrp="1"/>
          </p:cNvSpPr>
          <p:nvPr>
            <p:ph type="title" idx="4294967295"/>
          </p:nvPr>
        </p:nvSpPr>
        <p:spPr>
          <a:xfrm>
            <a:off x="121208" y="95243"/>
            <a:ext cx="592988" cy="542324"/>
          </a:xfrm>
          <a:prstGeom prst="ellipse">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6</a:t>
            </a:r>
          </a:p>
        </p:txBody>
      </p:sp>
      <p:sp>
        <p:nvSpPr>
          <p:cNvPr id="7" name="TextBox 6">
            <a:extLst>
              <a:ext uri="{FF2B5EF4-FFF2-40B4-BE49-F238E27FC236}">
                <a16:creationId xmlns:a16="http://schemas.microsoft.com/office/drawing/2014/main" id="{A0B30839-A5F3-81B1-5DE7-A0581B237BCF}"/>
              </a:ext>
            </a:extLst>
          </p:cNvPr>
          <p:cNvSpPr txBox="1"/>
          <p:nvPr/>
        </p:nvSpPr>
        <p:spPr>
          <a:xfrm>
            <a:off x="1210490" y="688435"/>
            <a:ext cx="10071067" cy="1323439"/>
          </a:xfrm>
          <a:prstGeom prst="rect">
            <a:avLst/>
          </a:prstGeom>
          <a:noFill/>
        </p:spPr>
        <p:txBody>
          <a:bodyPr wrap="square" rtlCol="0">
            <a:spAutoFit/>
          </a:bodyPr>
          <a:lstStyle/>
          <a:p>
            <a:r>
              <a:rPr lang="en-GB" sz="2000" noProof="0" dirty="0"/>
              <a:t>You will have to re-select the user profile you wish to login with (as step 1):</a:t>
            </a:r>
          </a:p>
          <a:p>
            <a:pPr marL="342900" indent="-342900">
              <a:buFont typeface="Arial" panose="020B0604020202020204" pitchFamily="34" charset="0"/>
              <a:buChar char="•"/>
            </a:pPr>
            <a:r>
              <a:rPr lang="en-GB" sz="2000" dirty="0"/>
              <a:t>D</a:t>
            </a:r>
            <a:r>
              <a:rPr lang="en-GB" sz="2000" noProof="0" dirty="0" err="1"/>
              <a:t>epending</a:t>
            </a:r>
            <a:r>
              <a:rPr lang="en-GB" sz="2000" noProof="0" dirty="0"/>
              <a:t> on your corporate infrastructure, then 1a (if applicable) </a:t>
            </a:r>
            <a:endParaRPr lang="en-GB" sz="2000" dirty="0"/>
          </a:p>
          <a:p>
            <a:pPr marL="342900" indent="-342900">
              <a:buFont typeface="Arial" panose="020B0604020202020204" pitchFamily="34" charset="0"/>
              <a:buChar char="•"/>
            </a:pPr>
            <a:r>
              <a:rPr lang="en-GB" sz="2000" noProof="0" dirty="0"/>
              <a:t>Finally another re-authentication (as step 2) which will present the loading screen below:</a:t>
            </a:r>
          </a:p>
        </p:txBody>
      </p:sp>
      <p:pic>
        <p:nvPicPr>
          <p:cNvPr id="6" name="Picture 5" descr="Screenshot of AWS secure browser loading screen">
            <a:extLst>
              <a:ext uri="{FF2B5EF4-FFF2-40B4-BE49-F238E27FC236}">
                <a16:creationId xmlns:a16="http://schemas.microsoft.com/office/drawing/2014/main" id="{C23AEDC2-A28B-FEB8-44D3-2DFB3ECC1482}"/>
              </a:ext>
            </a:extLst>
          </p:cNvPr>
          <p:cNvPicPr>
            <a:picLocks noChangeAspect="1"/>
          </p:cNvPicPr>
          <p:nvPr/>
        </p:nvPicPr>
        <p:blipFill>
          <a:blip r:embed="rId2"/>
          <a:stretch>
            <a:fillRect/>
          </a:stretch>
        </p:blipFill>
        <p:spPr>
          <a:xfrm>
            <a:off x="1930801" y="2051393"/>
            <a:ext cx="8330398" cy="4213175"/>
          </a:xfrm>
          <a:prstGeom prst="rect">
            <a:avLst/>
          </a:prstGeom>
          <a:ln>
            <a:solidFill>
              <a:schemeClr val="tx1"/>
            </a:solidFill>
          </a:ln>
        </p:spPr>
      </p:pic>
      <p:sp>
        <p:nvSpPr>
          <p:cNvPr id="5" name="Slide Number Placeholder 4">
            <a:extLst>
              <a:ext uri="{FF2B5EF4-FFF2-40B4-BE49-F238E27FC236}">
                <a16:creationId xmlns:a16="http://schemas.microsoft.com/office/drawing/2014/main" id="{AB198389-307F-3AEC-5026-042B376B9712}"/>
              </a:ext>
            </a:extLst>
          </p:cNvPr>
          <p:cNvSpPr>
            <a:spLocks noGrp="1"/>
          </p:cNvSpPr>
          <p:nvPr>
            <p:ph type="sldNum" sz="quarter" idx="12"/>
          </p:nvPr>
        </p:nvSpPr>
        <p:spPr/>
        <p:txBody>
          <a:bodyPr/>
          <a:lstStyle/>
          <a:p>
            <a:fld id="{C0189ED6-F87B-4BC1-907E-EF602CA5C674}" type="slidenum">
              <a:rPr lang="en-GB" smtClean="0"/>
              <a:t>16</a:t>
            </a:fld>
            <a:endParaRPr lang="en-GB"/>
          </a:p>
        </p:txBody>
      </p:sp>
    </p:spTree>
    <p:extLst>
      <p:ext uri="{BB962C8B-B14F-4D97-AF65-F5344CB8AC3E}">
        <p14:creationId xmlns:p14="http://schemas.microsoft.com/office/powerpoint/2010/main" val="417290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3C16D-582D-96BF-3E94-0475614C479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DDC3A91B-2A8C-A2E6-6820-12EFFAAC4E4A}"/>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Providing access to justice through w</a:t>
            </a:r>
            <a:r>
              <a:rPr kumimoji="0" lang="en-GB" sz="1100" b="0" i="0" u="none" strike="noStrike" kern="1200" cap="none" spc="0" normalizeH="0" baseline="0" noProof="0">
                <a:ln>
                  <a:noFill/>
                </a:ln>
                <a:solidFill>
                  <a:prstClr val="black"/>
                </a:solidFill>
                <a:effectLst/>
                <a:uLnTx/>
                <a:uFillTx/>
                <a:latin typeface="Arial"/>
                <a:ea typeface="+mn-ea"/>
                <a:cs typeface="Arial"/>
              </a:rPr>
              <a:t>orking with others to achieve excellence in the delivery of legal aid</a:t>
            </a:r>
          </a:p>
        </p:txBody>
      </p:sp>
      <p:sp>
        <p:nvSpPr>
          <p:cNvPr id="20" name="Title 19">
            <a:extLst>
              <a:ext uri="{FF2B5EF4-FFF2-40B4-BE49-F238E27FC236}">
                <a16:creationId xmlns:a16="http://schemas.microsoft.com/office/drawing/2014/main" id="{85A76155-5CC3-34DF-41F4-A3D0E14C99AA}"/>
              </a:ext>
            </a:extLst>
          </p:cNvPr>
          <p:cNvSpPr>
            <a:spLocks noGrp="1"/>
          </p:cNvSpPr>
          <p:nvPr>
            <p:ph type="title" idx="4294967295"/>
          </p:nvPr>
        </p:nvSpPr>
        <p:spPr>
          <a:xfrm>
            <a:off x="121208" y="95243"/>
            <a:ext cx="592988" cy="542324"/>
          </a:xfrm>
          <a:prstGeom prst="ellipse">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7</a:t>
            </a:r>
          </a:p>
        </p:txBody>
      </p:sp>
      <p:sp>
        <p:nvSpPr>
          <p:cNvPr id="23" name="TextBox 22">
            <a:extLst>
              <a:ext uri="{FF2B5EF4-FFF2-40B4-BE49-F238E27FC236}">
                <a16:creationId xmlns:a16="http://schemas.microsoft.com/office/drawing/2014/main" id="{B5740DD5-82F7-748C-1B86-63E063136491}"/>
              </a:ext>
            </a:extLst>
          </p:cNvPr>
          <p:cNvSpPr txBox="1"/>
          <p:nvPr/>
        </p:nvSpPr>
        <p:spPr>
          <a:xfrm>
            <a:off x="1534291" y="551644"/>
            <a:ext cx="9123418" cy="707886"/>
          </a:xfrm>
          <a:prstGeom prst="rect">
            <a:avLst/>
          </a:prstGeom>
          <a:noFill/>
        </p:spPr>
        <p:txBody>
          <a:bodyPr wrap="square" rtlCol="0">
            <a:spAutoFit/>
          </a:bodyPr>
          <a:lstStyle/>
          <a:p>
            <a:pPr algn="ctr"/>
            <a:r>
              <a:rPr lang="en-GB" sz="2000" noProof="0"/>
              <a:t>Once the Secure Browser session </a:t>
            </a:r>
            <a:r>
              <a:rPr lang="en-GB" sz="2000"/>
              <a:t>is loaded, you will be in CCMS and can progress with work as required</a:t>
            </a:r>
            <a:endParaRPr lang="en-GB" sz="2000" noProof="0"/>
          </a:p>
        </p:txBody>
      </p:sp>
      <p:grpSp>
        <p:nvGrpSpPr>
          <p:cNvPr id="3" name="Group 2" descr="Screenshot of CCMS home page">
            <a:extLst>
              <a:ext uri="{FF2B5EF4-FFF2-40B4-BE49-F238E27FC236}">
                <a16:creationId xmlns:a16="http://schemas.microsoft.com/office/drawing/2014/main" id="{29228C73-BD4B-DC63-5D91-8EC7798047AD}"/>
              </a:ext>
            </a:extLst>
          </p:cNvPr>
          <p:cNvGrpSpPr/>
          <p:nvPr/>
        </p:nvGrpSpPr>
        <p:grpSpPr>
          <a:xfrm>
            <a:off x="1515880" y="1348219"/>
            <a:ext cx="9775868" cy="4353637"/>
            <a:chOff x="1515880" y="1348219"/>
            <a:chExt cx="9775868" cy="4353637"/>
          </a:xfrm>
        </p:grpSpPr>
        <p:pic>
          <p:nvPicPr>
            <p:cNvPr id="19" name="Picture 18">
              <a:extLst>
                <a:ext uri="{FF2B5EF4-FFF2-40B4-BE49-F238E27FC236}">
                  <a16:creationId xmlns:a16="http://schemas.microsoft.com/office/drawing/2014/main" id="{238E6711-34B5-6009-B931-BABEB3FBCF0F}"/>
                </a:ext>
              </a:extLst>
            </p:cNvPr>
            <p:cNvPicPr>
              <a:picLocks noChangeAspect="1"/>
            </p:cNvPicPr>
            <p:nvPr/>
          </p:nvPicPr>
          <p:blipFill>
            <a:blip r:embed="rId2"/>
            <a:srcRect b="11852"/>
            <a:stretch>
              <a:fillRect/>
            </a:stretch>
          </p:blipFill>
          <p:spPr>
            <a:xfrm>
              <a:off x="1515880" y="1348219"/>
              <a:ext cx="9775868" cy="4353637"/>
            </a:xfrm>
            <a:prstGeom prst="rect">
              <a:avLst/>
            </a:prstGeom>
            <a:ln w="3175">
              <a:noFill/>
            </a:ln>
          </p:spPr>
        </p:pic>
        <p:sp>
          <p:nvSpPr>
            <p:cNvPr id="24" name="Rectangle 23">
              <a:extLst>
                <a:ext uri="{FF2B5EF4-FFF2-40B4-BE49-F238E27FC236}">
                  <a16:creationId xmlns:a16="http://schemas.microsoft.com/office/drawing/2014/main" id="{416B20D4-DADD-2B6C-F906-5B707E628F7E}"/>
                </a:ext>
              </a:extLst>
            </p:cNvPr>
            <p:cNvSpPr/>
            <p:nvPr/>
          </p:nvSpPr>
          <p:spPr>
            <a:xfrm>
              <a:off x="8246640" y="3279773"/>
              <a:ext cx="1572309" cy="151341"/>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&lt;Firm&gt;</a:t>
              </a:r>
            </a:p>
          </p:txBody>
        </p:sp>
      </p:grpSp>
      <p:sp>
        <p:nvSpPr>
          <p:cNvPr id="7" name="Rectangle 6">
            <a:extLst>
              <a:ext uri="{FF2B5EF4-FFF2-40B4-BE49-F238E27FC236}">
                <a16:creationId xmlns:a16="http://schemas.microsoft.com/office/drawing/2014/main" id="{FAB1D553-4EEC-E64D-46DC-9FFD9F640F57}"/>
              </a:ext>
            </a:extLst>
          </p:cNvPr>
          <p:cNvSpPr/>
          <p:nvPr/>
        </p:nvSpPr>
        <p:spPr>
          <a:xfrm>
            <a:off x="6403814" y="3287393"/>
            <a:ext cx="1268079" cy="151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&lt;username&gt;</a:t>
            </a:r>
          </a:p>
        </p:txBody>
      </p:sp>
      <p:sp>
        <p:nvSpPr>
          <p:cNvPr id="5" name="Slide Number Placeholder 4">
            <a:extLst>
              <a:ext uri="{FF2B5EF4-FFF2-40B4-BE49-F238E27FC236}">
                <a16:creationId xmlns:a16="http://schemas.microsoft.com/office/drawing/2014/main" id="{96D6B8B6-18C3-FF67-9C22-03327777669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189ED6-F87B-4BC1-907E-EF602CA5C674}" type="slidenum">
              <a:rPr kumimoji="0" lang="en-GB" sz="1500" b="1" i="0" u="none" strike="noStrike" kern="1200" cap="none" spc="0" normalizeH="0" baseline="0" noProof="0" smtClean="0">
                <a:ln>
                  <a:noFill/>
                </a:ln>
                <a:solidFill>
                  <a:srgbClr val="565B9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1500" b="1" i="0" u="none" strike="noStrike" kern="1200" cap="none" spc="0" normalizeH="0" baseline="0" noProof="0">
              <a:ln>
                <a:noFill/>
              </a:ln>
              <a:solidFill>
                <a:srgbClr val="565B96"/>
              </a:solidFill>
              <a:effectLst/>
              <a:uLnTx/>
              <a:uFillTx/>
              <a:latin typeface="Arial"/>
              <a:ea typeface="+mn-ea"/>
              <a:cs typeface="+mn-cs"/>
            </a:endParaRPr>
          </a:p>
        </p:txBody>
      </p:sp>
      <p:sp>
        <p:nvSpPr>
          <p:cNvPr id="2" name="Rectangle 1">
            <a:extLst>
              <a:ext uri="{FF2B5EF4-FFF2-40B4-BE49-F238E27FC236}">
                <a16:creationId xmlns:a16="http://schemas.microsoft.com/office/drawing/2014/main" id="{C5AEA1F8-9C28-7454-B272-07F60DE1BDA5}"/>
              </a:ext>
              <a:ext uri="{C183D7F6-B498-43B3-948B-1728B52AA6E4}">
                <adec:decorative xmlns:adec="http://schemas.microsoft.com/office/drawing/2017/decorative" val="1"/>
              </a:ext>
            </a:extLst>
          </p:cNvPr>
          <p:cNvSpPr/>
          <p:nvPr/>
        </p:nvSpPr>
        <p:spPr>
          <a:xfrm>
            <a:off x="2736120" y="2094609"/>
            <a:ext cx="7166343" cy="151341"/>
          </a:xfrm>
          <a:prstGeom prst="rect">
            <a:avLst/>
          </a:prstGeom>
          <a:solidFill>
            <a:srgbClr val="CED3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605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7BF29-E06B-94AC-1A00-026176AF8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3B255-46F8-C5A3-7F66-93D2D370968F}"/>
              </a:ext>
            </a:extLst>
          </p:cNvPr>
          <p:cNvSpPr>
            <a:spLocks noGrp="1"/>
          </p:cNvSpPr>
          <p:nvPr>
            <p:ph type="title"/>
          </p:nvPr>
        </p:nvSpPr>
        <p:spPr>
          <a:xfrm>
            <a:off x="759599" y="2620800"/>
            <a:ext cx="10180149" cy="1080000"/>
          </a:xfrm>
        </p:spPr>
        <p:txBody>
          <a:bodyPr>
            <a:normAutofit/>
          </a:bodyPr>
          <a:lstStyle/>
          <a:p>
            <a:r>
              <a:rPr lang="en-GB" noProof="0" dirty="0"/>
              <a:t>Phased onboarding</a:t>
            </a:r>
          </a:p>
        </p:txBody>
      </p:sp>
    </p:spTree>
    <p:extLst>
      <p:ext uri="{BB962C8B-B14F-4D97-AF65-F5344CB8AC3E}">
        <p14:creationId xmlns:p14="http://schemas.microsoft.com/office/powerpoint/2010/main" val="65771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02FA7-9745-087A-712B-871E74BB07D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737CB3-17AC-F8A5-1F00-9635FAD12354}"/>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Providing access to justice through w</a:t>
            </a:r>
            <a:r>
              <a:rPr kumimoji="0" lang="en-GB" sz="1100" b="0" i="0" u="none" strike="noStrike" kern="1200" cap="none" spc="0" normalizeH="0" baseline="0" noProof="0">
                <a:ln>
                  <a:noFill/>
                </a:ln>
                <a:solidFill>
                  <a:prstClr val="black"/>
                </a:solidFill>
                <a:effectLst/>
                <a:uLnTx/>
                <a:uFillTx/>
                <a:latin typeface="Arial"/>
                <a:ea typeface="+mn-ea"/>
                <a:cs typeface="Arial"/>
              </a:rPr>
              <a:t>orking with others to achieve excellence in the delivery of legal aid</a:t>
            </a:r>
          </a:p>
        </p:txBody>
      </p:sp>
      <p:sp>
        <p:nvSpPr>
          <p:cNvPr id="15" name="Title 1">
            <a:extLst>
              <a:ext uri="{FF2B5EF4-FFF2-40B4-BE49-F238E27FC236}">
                <a16:creationId xmlns:a16="http://schemas.microsoft.com/office/drawing/2014/main" id="{0AA39FDD-CF52-A2C2-91F8-430BD8FD7A4E}"/>
              </a:ext>
            </a:extLst>
          </p:cNvPr>
          <p:cNvSpPr>
            <a:spLocks noGrp="1"/>
          </p:cNvSpPr>
          <p:nvPr>
            <p:ph type="title"/>
          </p:nvPr>
        </p:nvSpPr>
        <p:spPr>
          <a:xfrm>
            <a:off x="809425" y="372136"/>
            <a:ext cx="10728000" cy="900000"/>
          </a:xfrm>
        </p:spPr>
        <p:txBody>
          <a:bodyPr>
            <a:normAutofit/>
          </a:bodyPr>
          <a:lstStyle/>
          <a:p>
            <a:r>
              <a:rPr lang="en-GB" sz="2800" noProof="0"/>
              <a:t>Why are we taking a phased approach?</a:t>
            </a:r>
          </a:p>
        </p:txBody>
      </p:sp>
      <p:pic>
        <p:nvPicPr>
          <p:cNvPr id="6" name="Graphic 5">
            <a:extLst>
              <a:ext uri="{FF2B5EF4-FFF2-40B4-BE49-F238E27FC236}">
                <a16:creationId xmlns:a16="http://schemas.microsoft.com/office/drawing/2014/main" id="{8DB3E98A-5682-D5A8-C7B8-6CE475CC35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7391" y="910592"/>
            <a:ext cx="774364" cy="774364"/>
          </a:xfrm>
          <a:prstGeom prst="rect">
            <a:avLst/>
          </a:prstGeom>
        </p:spPr>
      </p:pic>
      <p:sp>
        <p:nvSpPr>
          <p:cNvPr id="7" name="TextBox 6">
            <a:extLst>
              <a:ext uri="{FF2B5EF4-FFF2-40B4-BE49-F238E27FC236}">
                <a16:creationId xmlns:a16="http://schemas.microsoft.com/office/drawing/2014/main" id="{D7FCDB7E-AC9C-6F39-8461-CB4D8B685B9F}"/>
              </a:ext>
            </a:extLst>
          </p:cNvPr>
          <p:cNvSpPr txBox="1"/>
          <p:nvPr/>
        </p:nvSpPr>
        <p:spPr>
          <a:xfrm>
            <a:off x="809425" y="1323412"/>
            <a:ext cx="10727999" cy="48628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ea typeface="+mn-ea"/>
                <a:cs typeface="+mn-cs"/>
              </a:rPr>
              <a:t>Our approach is designed to safeguard system stability, manage risk, and ensure a smooth transition for all users and providers.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ea typeface="+mn-ea"/>
                <a:cs typeface="+mn-cs"/>
              </a:rPr>
              <a:t>System stability and risk </a:t>
            </a:r>
            <a:r>
              <a:rPr lang="en-GB" sz="2000" b="1" dirty="0">
                <a:solidFill>
                  <a:prstClr val="black"/>
                </a:solidFill>
              </a:rPr>
              <a:t>m</a:t>
            </a:r>
            <a:r>
              <a:rPr kumimoji="0" lang="en-GB" sz="2000" b="1" i="0" u="none" strike="noStrike" kern="1200" cap="none" spc="0" normalizeH="0" baseline="0" noProof="0" dirty="0" err="1">
                <a:ln>
                  <a:noFill/>
                </a:ln>
                <a:solidFill>
                  <a:prstClr val="black"/>
                </a:solidFill>
                <a:effectLst/>
                <a:uLnTx/>
                <a:uFillTx/>
                <a:ea typeface="+mn-ea"/>
                <a:cs typeface="+mn-cs"/>
              </a:rPr>
              <a:t>anagement</a:t>
            </a:r>
            <a:r>
              <a:rPr kumimoji="0" lang="en-GB" sz="2000" b="1" i="0" u="none" strike="noStrike" kern="1200" cap="none" spc="0" normalizeH="0" baseline="0" noProof="0" dirty="0">
                <a:ln>
                  <a:noFill/>
                </a:ln>
                <a:solidFill>
                  <a:prstClr val="black"/>
                </a:solidFill>
                <a:effectLst/>
                <a:uLnTx/>
                <a:uFillTx/>
                <a:ea typeface="+mn-ea"/>
                <a:cs typeface="+mn-cs"/>
              </a:rPr>
              <a:t>:</a:t>
            </a:r>
            <a:r>
              <a:rPr kumimoji="0" lang="en-GB" sz="2000" b="0" i="0" u="none" strike="noStrike" kern="1200" cap="none" spc="0" normalizeH="0" baseline="0" noProof="0" dirty="0">
                <a:ln>
                  <a:noFill/>
                </a:ln>
                <a:solidFill>
                  <a:prstClr val="black"/>
                </a:solidFill>
                <a:effectLst/>
                <a:uLnTx/>
                <a:uFillTx/>
                <a:ea typeface="+mn-ea"/>
                <a:cs typeface="+mn-cs"/>
              </a:rPr>
              <a:t> A phased approach prevents overload and supports stability by gradually increasing user numbers after an outage.</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ea typeface="+mn-ea"/>
                <a:cs typeface="+mn-cs"/>
              </a:rPr>
              <a:t>Data-driven </a:t>
            </a:r>
            <a:r>
              <a:rPr lang="en-GB" sz="2000" b="1" dirty="0">
                <a:solidFill>
                  <a:prstClr val="black"/>
                </a:solidFill>
              </a:rPr>
              <a:t>d</a:t>
            </a:r>
            <a:r>
              <a:rPr kumimoji="0" lang="en-GB" sz="2000" b="1" i="0" u="none" strike="noStrike" kern="1200" cap="none" spc="0" normalizeH="0" baseline="0" noProof="0" dirty="0" err="1">
                <a:ln>
                  <a:noFill/>
                </a:ln>
                <a:solidFill>
                  <a:prstClr val="black"/>
                </a:solidFill>
                <a:effectLst/>
                <a:uLnTx/>
                <a:uFillTx/>
                <a:ea typeface="+mn-ea"/>
                <a:cs typeface="+mn-cs"/>
              </a:rPr>
              <a:t>ecisions</a:t>
            </a:r>
            <a:r>
              <a:rPr kumimoji="0" lang="en-GB" sz="2000" b="1" i="0" u="none" strike="noStrike" kern="1200" cap="none" spc="0" normalizeH="0" baseline="0" noProof="0" dirty="0">
                <a:ln>
                  <a:noFill/>
                </a:ln>
                <a:solidFill>
                  <a:prstClr val="black"/>
                </a:solidFill>
                <a:effectLst/>
                <a:uLnTx/>
                <a:uFillTx/>
                <a:ea typeface="+mn-ea"/>
                <a:cs typeface="+mn-cs"/>
              </a:rPr>
              <a:t>: </a:t>
            </a:r>
            <a:r>
              <a:rPr kumimoji="0" lang="en-GB" sz="2000" b="0" i="0" u="none" strike="noStrike" kern="1200" cap="none" spc="0" normalizeH="0" baseline="0" noProof="0" dirty="0">
                <a:ln>
                  <a:noFill/>
                </a:ln>
                <a:solidFill>
                  <a:prstClr val="black"/>
                </a:solidFill>
                <a:effectLst/>
                <a:uLnTx/>
                <a:uFillTx/>
                <a:ea typeface="+mn-ea"/>
                <a:cs typeface="+mn-cs"/>
              </a:rPr>
              <a:t>User access is scaled up in stages based on real-time performance monitoring and feedback.</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ea typeface="+mn-ea"/>
                <a:cs typeface="+mn-cs"/>
              </a:rPr>
              <a:t>Controlled rollout of functionality:</a:t>
            </a:r>
            <a:r>
              <a:rPr kumimoji="0" lang="en-GB" sz="2000" b="0" i="0" u="none" strike="noStrike" kern="1200" cap="none" spc="0" normalizeH="0" baseline="0" noProof="0" dirty="0">
                <a:ln>
                  <a:noFill/>
                </a:ln>
                <a:solidFill>
                  <a:prstClr val="black"/>
                </a:solidFill>
                <a:effectLst/>
                <a:uLnTx/>
                <a:uFillTx/>
                <a:ea typeface="+mn-ea"/>
                <a:cs typeface="+mn-cs"/>
              </a:rPr>
              <a:t> Features and access are incrementally restored to minimise risk and enable targeted troubleshooting.</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ea typeface="+mn-ea"/>
                <a:cs typeface="+mn-cs"/>
              </a:rPr>
              <a:t>Provider communication and expectation </a:t>
            </a:r>
            <a:r>
              <a:rPr lang="en-GB" sz="2000" b="1" dirty="0">
                <a:solidFill>
                  <a:prstClr val="black"/>
                </a:solidFill>
              </a:rPr>
              <a:t>m</a:t>
            </a:r>
            <a:r>
              <a:rPr kumimoji="0" lang="en-GB" sz="2000" b="1" i="0" u="none" strike="noStrike" kern="1200" cap="none" spc="0" normalizeH="0" baseline="0" noProof="0" dirty="0" err="1">
                <a:ln>
                  <a:noFill/>
                </a:ln>
                <a:solidFill>
                  <a:prstClr val="black"/>
                </a:solidFill>
                <a:effectLst/>
                <a:uLnTx/>
                <a:uFillTx/>
                <a:ea typeface="+mn-ea"/>
                <a:cs typeface="+mn-cs"/>
              </a:rPr>
              <a:t>anagement</a:t>
            </a:r>
            <a:r>
              <a:rPr kumimoji="0" lang="en-GB" sz="2000" b="1" i="0" u="none" strike="noStrike" kern="1200" cap="none" spc="0" normalizeH="0" baseline="0" noProof="0" dirty="0">
                <a:ln>
                  <a:noFill/>
                </a:ln>
                <a:solidFill>
                  <a:prstClr val="black"/>
                </a:solidFill>
                <a:effectLst/>
                <a:uLnTx/>
                <a:uFillTx/>
                <a:ea typeface="+mn-ea"/>
                <a:cs typeface="+mn-cs"/>
              </a:rPr>
              <a:t>:</a:t>
            </a:r>
            <a:r>
              <a:rPr kumimoji="0" lang="en-GB" sz="2000" b="0" i="0" u="none" strike="noStrike" kern="1200" cap="none" spc="0" normalizeH="0" baseline="0" noProof="0" dirty="0">
                <a:ln>
                  <a:noFill/>
                </a:ln>
                <a:solidFill>
                  <a:prstClr val="black"/>
                </a:solidFill>
                <a:effectLst/>
                <a:uLnTx/>
                <a:uFillTx/>
                <a:ea typeface="+mn-ea"/>
                <a:cs typeface="+mn-cs"/>
              </a:rPr>
              <a:t> Providers &amp; users receive clear, timely updates about changes, and any arising issues.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ea typeface="+mn-ea"/>
                <a:cs typeface="+mn-cs"/>
              </a:rPr>
              <a:t>Business continuity: </a:t>
            </a:r>
            <a:r>
              <a:rPr kumimoji="0" lang="en-GB" sz="2000" b="0" i="0" u="none" strike="noStrike" kern="1200" cap="none" spc="0" normalizeH="0" baseline="0" noProof="0" dirty="0">
                <a:ln>
                  <a:noFill/>
                </a:ln>
                <a:solidFill>
                  <a:prstClr val="black"/>
                </a:solidFill>
                <a:effectLst/>
                <a:uLnTx/>
                <a:uFillTx/>
                <a:ea typeface="+mn-ea"/>
                <a:cs typeface="+mn-cs"/>
              </a:rPr>
              <a:t>Decision points in the rollout allow for quick reversion or pauses if problems emerge to limit disruption.</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ea typeface="+mn-ea"/>
                <a:cs typeface="+mn-cs"/>
              </a:rPr>
              <a:t>Mitigating support </a:t>
            </a:r>
            <a:r>
              <a:rPr lang="en-GB" sz="2000" b="1" dirty="0">
                <a:solidFill>
                  <a:prstClr val="black"/>
                </a:solidFill>
              </a:rPr>
              <a:t>o</a:t>
            </a:r>
            <a:r>
              <a:rPr kumimoji="0" lang="en-GB" sz="2000" b="1" i="0" u="none" strike="noStrike" kern="1200" cap="none" spc="0" normalizeH="0" baseline="0" noProof="0" dirty="0" err="1">
                <a:ln>
                  <a:noFill/>
                </a:ln>
                <a:solidFill>
                  <a:prstClr val="black"/>
                </a:solidFill>
                <a:effectLst/>
                <a:uLnTx/>
                <a:uFillTx/>
                <a:ea typeface="+mn-ea"/>
                <a:cs typeface="+mn-cs"/>
              </a:rPr>
              <a:t>verload</a:t>
            </a:r>
            <a:r>
              <a:rPr kumimoji="0" lang="en-GB" sz="2000" b="1" i="0" u="none" strike="noStrike" kern="1200" cap="none" spc="0" normalizeH="0" baseline="0" noProof="0" dirty="0">
                <a:ln>
                  <a:noFill/>
                </a:ln>
                <a:solidFill>
                  <a:prstClr val="black"/>
                </a:solidFill>
                <a:effectLst/>
                <a:uLnTx/>
                <a:uFillTx/>
                <a:ea typeface="+mn-ea"/>
                <a:cs typeface="+mn-cs"/>
              </a:rPr>
              <a:t>: </a:t>
            </a:r>
            <a:r>
              <a:rPr kumimoji="0" lang="en-GB" sz="2000" b="0" i="0" u="none" strike="noStrike" kern="1200" cap="none" spc="0" normalizeH="0" baseline="0" noProof="0" dirty="0">
                <a:ln>
                  <a:noFill/>
                </a:ln>
                <a:solidFill>
                  <a:prstClr val="black"/>
                </a:solidFill>
                <a:effectLst/>
                <a:uLnTx/>
                <a:uFillTx/>
                <a:ea typeface="+mn-ea"/>
                <a:cs typeface="+mn-cs"/>
              </a:rPr>
              <a:t>Managing user volume helps keep support requests at manageable levels during restoration.</a:t>
            </a:r>
            <a:endParaRPr lang="en-GB" sz="2000" dirty="0"/>
          </a:p>
        </p:txBody>
      </p:sp>
      <p:sp>
        <p:nvSpPr>
          <p:cNvPr id="5" name="Slide Number Placeholder 4">
            <a:extLst>
              <a:ext uri="{FF2B5EF4-FFF2-40B4-BE49-F238E27FC236}">
                <a16:creationId xmlns:a16="http://schemas.microsoft.com/office/drawing/2014/main" id="{551D7CD3-438B-5DBA-FFA8-FA1BE34D954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189ED6-F87B-4BC1-907E-EF602CA5C674}" type="slidenum">
              <a:rPr kumimoji="0" lang="en-GB" sz="1500" b="1" i="0" u="none" strike="noStrike" kern="1200" cap="none" spc="0" normalizeH="0" baseline="0" noProof="0" smtClean="0">
                <a:ln>
                  <a:noFill/>
                </a:ln>
                <a:solidFill>
                  <a:srgbClr val="565B9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1500" b="1" i="0" u="none" strike="noStrike" kern="1200" cap="none" spc="0" normalizeH="0" baseline="0" noProof="0">
              <a:ln>
                <a:noFill/>
              </a:ln>
              <a:solidFill>
                <a:srgbClr val="565B96"/>
              </a:solidFill>
              <a:effectLst/>
              <a:uLnTx/>
              <a:uFillTx/>
              <a:latin typeface="Arial"/>
              <a:ea typeface="+mn-ea"/>
              <a:cs typeface="+mn-cs"/>
            </a:endParaRPr>
          </a:p>
        </p:txBody>
      </p:sp>
    </p:spTree>
    <p:extLst>
      <p:ext uri="{BB962C8B-B14F-4D97-AF65-F5344CB8AC3E}">
        <p14:creationId xmlns:p14="http://schemas.microsoft.com/office/powerpoint/2010/main" val="239719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3E53-404A-C1E6-7DBA-7B01C18CD1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FCA75-3B6D-AE02-9116-D49AF91627A0}"/>
              </a:ext>
            </a:extLst>
          </p:cNvPr>
          <p:cNvSpPr>
            <a:spLocks noGrp="1"/>
          </p:cNvSpPr>
          <p:nvPr>
            <p:ph type="title"/>
          </p:nvPr>
        </p:nvSpPr>
        <p:spPr/>
        <p:txBody>
          <a:bodyPr>
            <a:normAutofit/>
          </a:bodyPr>
          <a:lstStyle/>
          <a:p>
            <a:r>
              <a:rPr lang="en-GB" sz="2800" noProof="0">
                <a:ea typeface="Calibri" panose="020F0502020204030204" pitchFamily="34" charset="0"/>
                <a:cs typeface="Calibri" panose="020F0502020204030204" pitchFamily="34" charset="0"/>
              </a:rPr>
              <a:t>Technical tips for this webinar</a:t>
            </a:r>
            <a:endParaRPr lang="en-GB" sz="2800" noProof="0"/>
          </a:p>
        </p:txBody>
      </p:sp>
      <p:sp>
        <p:nvSpPr>
          <p:cNvPr id="6" name="Content Placeholder 2">
            <a:extLst>
              <a:ext uri="{FF2B5EF4-FFF2-40B4-BE49-F238E27FC236}">
                <a16:creationId xmlns:a16="http://schemas.microsoft.com/office/drawing/2014/main" id="{3D5D1488-6967-7DA2-5E80-C6A5583E9AC9}"/>
              </a:ext>
              <a:ext uri="{C183D7F6-B498-43B3-948B-1728B52AA6E4}">
                <adec:decorative xmlns:adec="http://schemas.microsoft.com/office/drawing/2017/decorative" val="0"/>
              </a:ext>
            </a:extLst>
          </p:cNvPr>
          <p:cNvSpPr>
            <a:spLocks noGrp="1"/>
          </p:cNvSpPr>
          <p:nvPr>
            <p:ph sz="half" idx="1"/>
          </p:nvPr>
        </p:nvSpPr>
        <p:spPr>
          <a:xfrm>
            <a:off x="654575" y="1277672"/>
            <a:ext cx="4402761" cy="4660986"/>
          </a:xfrm>
        </p:spPr>
        <p:txBody>
          <a:bodyPr>
            <a:noAutofit/>
          </a:bodyPr>
          <a:lstStyle/>
          <a:p>
            <a:pPr marL="342900" indent="-342900" rtl="0" fontAlgn="base">
              <a:lnSpc>
                <a:spcPct val="150000"/>
              </a:lnSpc>
              <a:buFont typeface="Arial" panose="020B0604020202020204" pitchFamily="34" charset="0"/>
              <a:buChar char="•"/>
            </a:pPr>
            <a:r>
              <a:rPr lang="en-GB" b="0" i="0" u="none" strike="noStrike" noProof="0" dirty="0">
                <a:effectLst/>
              </a:rPr>
              <a:t>You can ask us questions throughout the event using the ‘meeting chat’</a:t>
            </a:r>
            <a:r>
              <a:rPr lang="en-GB" b="0" i="0" noProof="0" dirty="0">
                <a:effectLst/>
              </a:rPr>
              <a:t>​</a:t>
            </a:r>
          </a:p>
          <a:p>
            <a:pPr marL="342900" indent="-342900" rtl="0" fontAlgn="base">
              <a:lnSpc>
                <a:spcPct val="150000"/>
              </a:lnSpc>
              <a:buFont typeface="Arial" panose="020B0604020202020204" pitchFamily="34" charset="0"/>
              <a:buChar char="•"/>
            </a:pPr>
            <a:r>
              <a:rPr lang="en-GB" b="0" i="0" u="none" strike="noStrike" noProof="0" dirty="0">
                <a:effectLst/>
              </a:rPr>
              <a:t>You can keep the meeting chat throughout the event to view other questions</a:t>
            </a:r>
            <a:r>
              <a:rPr lang="en-GB" b="0" i="0" noProof="0" dirty="0">
                <a:effectLst/>
              </a:rPr>
              <a:t>​</a:t>
            </a:r>
          </a:p>
          <a:p>
            <a:pPr marL="342900" indent="-342900" rtl="0" fontAlgn="base">
              <a:lnSpc>
                <a:spcPct val="150000"/>
              </a:lnSpc>
              <a:buFont typeface="Arial" panose="020B0604020202020204" pitchFamily="34" charset="0"/>
              <a:buChar char="•"/>
            </a:pPr>
            <a:r>
              <a:rPr lang="en-GB" b="0" i="0" u="none" strike="noStrike" noProof="0" dirty="0">
                <a:effectLst/>
              </a:rPr>
              <a:t>Email us if you experience technical issues during the webinar:  </a:t>
            </a:r>
          </a:p>
          <a:p>
            <a:pPr marL="342900" indent="-342900" rtl="0" fontAlgn="base">
              <a:lnSpc>
                <a:spcPct val="150000"/>
              </a:lnSpc>
              <a:buFont typeface="Arial" panose="020B0604020202020204" pitchFamily="34" charset="0"/>
              <a:buChar char="•"/>
            </a:pPr>
            <a:r>
              <a:rPr lang="en-GB" b="0" i="0" u="sng" strike="noStrike" noProof="0" dirty="0">
                <a:effectLst/>
                <a:hlinkClick r:id="rId3"/>
              </a:rPr>
              <a:t>LAAHelpUsSayYes@justice.gov.uk</a:t>
            </a:r>
            <a:endParaRPr lang="en-GB" u="sng" noProof="0" dirty="0"/>
          </a:p>
          <a:p>
            <a:pPr rtl="0" fontAlgn="base">
              <a:lnSpc>
                <a:spcPct val="150000"/>
              </a:lnSpc>
            </a:pPr>
            <a:endParaRPr lang="en-GB" noProof="0" dirty="0"/>
          </a:p>
        </p:txBody>
      </p:sp>
      <p:grpSp>
        <p:nvGrpSpPr>
          <p:cNvPr id="10" name="Group 9" descr="screen shots of MS Teams">
            <a:extLst>
              <a:ext uri="{FF2B5EF4-FFF2-40B4-BE49-F238E27FC236}">
                <a16:creationId xmlns:a16="http://schemas.microsoft.com/office/drawing/2014/main" id="{D58C993C-FD90-0DA8-5F93-249762D23406}"/>
              </a:ext>
            </a:extLst>
          </p:cNvPr>
          <p:cNvGrpSpPr/>
          <p:nvPr/>
        </p:nvGrpSpPr>
        <p:grpSpPr>
          <a:xfrm>
            <a:off x="6096001" y="1493163"/>
            <a:ext cx="4836811" cy="4230005"/>
            <a:chOff x="6752970" y="1460672"/>
            <a:chExt cx="4028030" cy="3522688"/>
          </a:xfrm>
        </p:grpSpPr>
        <p:sp>
          <p:nvSpPr>
            <p:cNvPr id="11" name="TextBox 10">
              <a:extLst>
                <a:ext uri="{FF2B5EF4-FFF2-40B4-BE49-F238E27FC236}">
                  <a16:creationId xmlns:a16="http://schemas.microsoft.com/office/drawing/2014/main" id="{5B70F9B8-4F01-BA17-7713-2A4375E6533F}"/>
                </a:ext>
              </a:extLst>
            </p:cNvPr>
            <p:cNvSpPr txBox="1"/>
            <p:nvPr/>
          </p:nvSpPr>
          <p:spPr>
            <a:xfrm>
              <a:off x="7017150" y="1460672"/>
              <a:ext cx="2743200" cy="8458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97280">
                <a:spcAft>
                  <a:spcPts val="600"/>
                </a:spcAft>
              </a:pPr>
              <a:r>
                <a:rPr lang="en-GB" sz="2000" kern="1200" noProof="0">
                  <a:solidFill>
                    <a:schemeClr val="tx1"/>
                  </a:solidFill>
                  <a:latin typeface="+mn-lt"/>
                  <a:ea typeface="+mn-ea"/>
                  <a:cs typeface="+mn-cs"/>
                </a:rPr>
                <a:t>Camera and audio off when icons appear like this:</a:t>
              </a:r>
              <a:endParaRPr lang="en-GB" sz="2000" noProof="0">
                <a:cs typeface="Arial"/>
              </a:endParaRPr>
            </a:p>
          </p:txBody>
        </p:sp>
        <p:pic>
          <p:nvPicPr>
            <p:cNvPr id="12" name="Picture 11" descr="Graphic showing meeting chat bubble ">
              <a:extLst>
                <a:ext uri="{FF2B5EF4-FFF2-40B4-BE49-F238E27FC236}">
                  <a16:creationId xmlns:a16="http://schemas.microsoft.com/office/drawing/2014/main" id="{E0909F4F-6A38-C8B0-5E43-C7302BA287C1}"/>
                </a:ext>
              </a:extLst>
            </p:cNvPr>
            <p:cNvPicPr>
              <a:picLocks noChangeAspect="1"/>
            </p:cNvPicPr>
            <p:nvPr/>
          </p:nvPicPr>
          <p:blipFill>
            <a:blip r:embed="rId4"/>
            <a:stretch>
              <a:fillRect/>
            </a:stretch>
          </p:blipFill>
          <p:spPr>
            <a:xfrm>
              <a:off x="7689294" y="2251555"/>
              <a:ext cx="1995622" cy="915870"/>
            </a:xfrm>
            <a:prstGeom prst="rect">
              <a:avLst/>
            </a:prstGeom>
          </p:spPr>
        </p:pic>
        <p:sp>
          <p:nvSpPr>
            <p:cNvPr id="13" name="TextBox 12" descr="Text: Click here to view the meeting chat&#10;">
              <a:extLst>
                <a:ext uri="{FF2B5EF4-FFF2-40B4-BE49-F238E27FC236}">
                  <a16:creationId xmlns:a16="http://schemas.microsoft.com/office/drawing/2014/main" id="{373C5233-8E14-F34C-F61E-CD6CA127404A}"/>
                </a:ext>
              </a:extLst>
            </p:cNvPr>
            <p:cNvSpPr txBox="1"/>
            <p:nvPr/>
          </p:nvSpPr>
          <p:spPr>
            <a:xfrm>
              <a:off x="6752970" y="3335239"/>
              <a:ext cx="3434430" cy="5895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97280">
                <a:spcAft>
                  <a:spcPts val="600"/>
                </a:spcAft>
              </a:pPr>
              <a:r>
                <a:rPr lang="en-GB" sz="2000" kern="1200" noProof="0">
                  <a:solidFill>
                    <a:schemeClr val="tx1"/>
                  </a:solidFill>
                  <a:latin typeface="+mn-lt"/>
                  <a:ea typeface="+mn-ea"/>
                  <a:cs typeface="+mn-cs"/>
                </a:rPr>
                <a:t>Click on the chat bubble icon to view the meeting chat </a:t>
              </a:r>
              <a:endParaRPr lang="en-GB" sz="2000" noProof="0">
                <a:cs typeface="Arial"/>
              </a:endParaRPr>
            </a:p>
          </p:txBody>
        </p:sp>
        <p:cxnSp>
          <p:nvCxnSpPr>
            <p:cNvPr id="14" name="Straight Arrow Connector 13" descr="arrow pointing from text to chat bubble">
              <a:extLst>
                <a:ext uri="{FF2B5EF4-FFF2-40B4-BE49-F238E27FC236}">
                  <a16:creationId xmlns:a16="http://schemas.microsoft.com/office/drawing/2014/main" id="{EFD860B6-A7F0-C80F-8796-FDA7D3F76E04}"/>
                </a:ext>
              </a:extLst>
            </p:cNvPr>
            <p:cNvCxnSpPr>
              <a:cxnSpLocks/>
            </p:cNvCxnSpPr>
            <p:nvPr/>
          </p:nvCxnSpPr>
          <p:spPr>
            <a:xfrm flipH="1">
              <a:off x="7448651" y="3924757"/>
              <a:ext cx="240644" cy="24909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Screen shot of the icons on MS Teams: Participants, meeting chat ">
              <a:extLst>
                <a:ext uri="{FF2B5EF4-FFF2-40B4-BE49-F238E27FC236}">
                  <a16:creationId xmlns:a16="http://schemas.microsoft.com/office/drawing/2014/main" id="{72C04B75-0F0B-346B-F553-ADDC8349E489}"/>
                </a:ext>
              </a:extLst>
            </p:cNvPr>
            <p:cNvPicPr>
              <a:picLocks noChangeAspect="1"/>
            </p:cNvPicPr>
            <p:nvPr/>
          </p:nvPicPr>
          <p:blipFill>
            <a:blip r:embed="rId5"/>
            <a:stretch>
              <a:fillRect/>
            </a:stretch>
          </p:blipFill>
          <p:spPr>
            <a:xfrm>
              <a:off x="6752970" y="4223619"/>
              <a:ext cx="4028030" cy="759741"/>
            </a:xfrm>
            <a:prstGeom prst="rect">
              <a:avLst/>
            </a:prstGeom>
          </p:spPr>
        </p:pic>
        <p:sp>
          <p:nvSpPr>
            <p:cNvPr id="16" name="Rectangle 15" descr="Highlights the chat bubble&#10;">
              <a:extLst>
                <a:ext uri="{FF2B5EF4-FFF2-40B4-BE49-F238E27FC236}">
                  <a16:creationId xmlns:a16="http://schemas.microsoft.com/office/drawing/2014/main" id="{69C7C43E-5741-94C8-E493-3FCD373C5022}"/>
                </a:ext>
              </a:extLst>
            </p:cNvPr>
            <p:cNvSpPr/>
            <p:nvPr/>
          </p:nvSpPr>
          <p:spPr>
            <a:xfrm>
              <a:off x="7205273" y="4206331"/>
              <a:ext cx="60587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a:p>
          </p:txBody>
        </p:sp>
      </p:grpSp>
      <p:sp>
        <p:nvSpPr>
          <p:cNvPr id="3" name="Footer Placeholder 3">
            <a:extLst>
              <a:ext uri="{FF2B5EF4-FFF2-40B4-BE49-F238E27FC236}">
                <a16:creationId xmlns:a16="http://schemas.microsoft.com/office/drawing/2014/main" id="{A41A27EC-AE85-43EA-6592-D3A91B018A8A}"/>
              </a:ext>
              <a:ext uri="{C183D7F6-B498-43B3-948B-1728B52AA6E4}">
                <adec:decorative xmlns:adec="http://schemas.microsoft.com/office/drawing/2017/decorative" val="1"/>
              </a:ext>
            </a:extLst>
          </p:cNvPr>
          <p:cNvSpPr>
            <a:spLocks noGrp="1"/>
          </p:cNvSpPr>
          <p:nvPr>
            <p:ph type="ftr" sz="quarter" idx="11"/>
          </p:nvPr>
        </p:nvSpPr>
        <p:spPr>
          <a:xfrm>
            <a:off x="3273425" y="6445250"/>
            <a:ext cx="7200900" cy="179388"/>
          </a:xfrm>
        </p:spPr>
        <p:txBody>
          <a:bodyPr/>
          <a:lstStyle/>
          <a:p>
            <a:pPr lvl="0"/>
            <a:r>
              <a:rPr lang="en-GB" noProof="0"/>
              <a:t>Providing access to justice through working with others to achieve excellence in the delivery of legal aid</a:t>
            </a:r>
          </a:p>
        </p:txBody>
      </p:sp>
      <p:sp>
        <p:nvSpPr>
          <p:cNvPr id="7" name="Slide Number Placeholder 4">
            <a:extLst>
              <a:ext uri="{FF2B5EF4-FFF2-40B4-BE49-F238E27FC236}">
                <a16:creationId xmlns:a16="http://schemas.microsoft.com/office/drawing/2014/main" id="{2C35E334-022C-1E34-7B42-7A94C0EFBF81}"/>
              </a:ext>
            </a:extLst>
          </p:cNvPr>
          <p:cNvSpPr>
            <a:spLocks noGrp="1"/>
          </p:cNvSpPr>
          <p:nvPr>
            <p:ph type="sldNum" sz="quarter" idx="12"/>
          </p:nvPr>
        </p:nvSpPr>
        <p:spPr>
          <a:xfrm>
            <a:off x="11443648" y="6169565"/>
            <a:ext cx="450436" cy="365125"/>
          </a:xfrm>
        </p:spPr>
        <p:txBody>
          <a:bodyPr/>
          <a:lstStyle/>
          <a:p>
            <a:fld id="{C0189ED6-F87B-4BC1-907E-EF602CA5C674}" type="slidenum">
              <a:rPr lang="en-GB" noProof="0" smtClean="0"/>
              <a:t>2</a:t>
            </a:fld>
            <a:endParaRPr lang="en-GB" noProof="0"/>
          </a:p>
        </p:txBody>
      </p:sp>
    </p:spTree>
    <p:extLst>
      <p:ext uri="{BB962C8B-B14F-4D97-AF65-F5344CB8AC3E}">
        <p14:creationId xmlns:p14="http://schemas.microsoft.com/office/powerpoint/2010/main" val="4292426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8208-F419-386B-2573-BB65DBAD4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8433D-3BFC-7356-E062-554192F4A546}"/>
              </a:ext>
            </a:extLst>
          </p:cNvPr>
          <p:cNvSpPr>
            <a:spLocks noGrp="1"/>
          </p:cNvSpPr>
          <p:nvPr>
            <p:ph type="title"/>
          </p:nvPr>
        </p:nvSpPr>
        <p:spPr/>
        <p:txBody>
          <a:bodyPr>
            <a:normAutofit/>
          </a:bodyPr>
          <a:lstStyle/>
          <a:p>
            <a:r>
              <a:rPr lang="en-GB" sz="2800" noProof="0"/>
              <a:t>The phased onboarding approach to CCMS</a:t>
            </a:r>
          </a:p>
        </p:txBody>
      </p:sp>
      <p:sp>
        <p:nvSpPr>
          <p:cNvPr id="4" name="Footer Placeholder 3">
            <a:extLst>
              <a:ext uri="{FF2B5EF4-FFF2-40B4-BE49-F238E27FC236}">
                <a16:creationId xmlns:a16="http://schemas.microsoft.com/office/drawing/2014/main" id="{145692A4-1287-363E-9773-2BAF619B651A}"/>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Providing access to justice through w</a:t>
            </a:r>
            <a:r>
              <a:rPr kumimoji="0" lang="en-GB" sz="1100" b="0" i="0" u="none" strike="noStrike" kern="1200" cap="none" spc="0" normalizeH="0" baseline="0" noProof="0">
                <a:ln>
                  <a:noFill/>
                </a:ln>
                <a:solidFill>
                  <a:prstClr val="black"/>
                </a:solidFill>
                <a:effectLst/>
                <a:uLnTx/>
                <a:uFillTx/>
                <a:latin typeface="Arial"/>
                <a:ea typeface="+mn-ea"/>
                <a:cs typeface="Arial"/>
              </a:rPr>
              <a:t>orking with others to achieve excellence in the delivery of legal aid</a:t>
            </a:r>
          </a:p>
        </p:txBody>
      </p:sp>
      <p:sp>
        <p:nvSpPr>
          <p:cNvPr id="3" name="Rectangle 2">
            <a:extLst>
              <a:ext uri="{FF2B5EF4-FFF2-40B4-BE49-F238E27FC236}">
                <a16:creationId xmlns:a16="http://schemas.microsoft.com/office/drawing/2014/main" id="{37533817-6139-3B84-F03E-04CDE7F987E7}"/>
              </a:ext>
            </a:extLst>
          </p:cNvPr>
          <p:cNvSpPr/>
          <p:nvPr/>
        </p:nvSpPr>
        <p:spPr>
          <a:xfrm>
            <a:off x="792651" y="1135340"/>
            <a:ext cx="10589924" cy="107114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0" indent="-171450">
              <a:spcAft>
                <a:spcPts val="600"/>
              </a:spcAft>
              <a:buClr>
                <a:srgbClr val="000000"/>
              </a:buClr>
              <a:buFont typeface="Arial" panose="020B0604020202020204" pitchFamily="34" charset="0"/>
              <a:buChar char="•"/>
              <a:defRPr/>
            </a:pPr>
            <a:r>
              <a:rPr lang="en-GB" sz="2000" kern="0" noProof="0" dirty="0">
                <a:solidFill>
                  <a:schemeClr val="tx1"/>
                </a:solidFill>
                <a:sym typeface="Arial"/>
              </a:rPr>
              <a:t>Access to CCMS will need to be controlled through concurrent session management &amp; functionality through user roles available</a:t>
            </a:r>
          </a:p>
          <a:p>
            <a:pPr marL="171450" lvl="0" indent="-171450">
              <a:spcAft>
                <a:spcPts val="600"/>
              </a:spcAft>
              <a:buClr>
                <a:srgbClr val="000000"/>
              </a:buClr>
              <a:buFont typeface="Arial" panose="020B0604020202020204" pitchFamily="34" charset="0"/>
              <a:buChar char="•"/>
              <a:defRPr/>
            </a:pPr>
            <a:r>
              <a:rPr lang="en-GB" sz="2000" kern="0" noProof="0" dirty="0">
                <a:solidFill>
                  <a:schemeClr val="tx1"/>
                </a:solidFill>
                <a:sym typeface="Arial"/>
              </a:rPr>
              <a:t>This is to avoid system overload during onboarding and once the full user base has access</a:t>
            </a:r>
          </a:p>
        </p:txBody>
      </p:sp>
      <p:grpSp>
        <p:nvGrpSpPr>
          <p:cNvPr id="27" name="Group 26" descr="Detailed process summary of the phased onboarding approach including dates / day / and information stating what will happen on each specific day / date">
            <a:extLst>
              <a:ext uri="{FF2B5EF4-FFF2-40B4-BE49-F238E27FC236}">
                <a16:creationId xmlns:a16="http://schemas.microsoft.com/office/drawing/2014/main" id="{F31FD4D3-B388-7B76-CA9D-3F72F7058BB1}"/>
              </a:ext>
            </a:extLst>
          </p:cNvPr>
          <p:cNvGrpSpPr/>
          <p:nvPr/>
        </p:nvGrpSpPr>
        <p:grpSpPr>
          <a:xfrm>
            <a:off x="159300" y="2355782"/>
            <a:ext cx="11873399" cy="3137554"/>
            <a:chOff x="159300" y="2355782"/>
            <a:chExt cx="11873399" cy="3137554"/>
          </a:xfrm>
        </p:grpSpPr>
        <p:sp>
          <p:nvSpPr>
            <p:cNvPr id="6" name="Arrow: Chevron 5">
              <a:extLst>
                <a:ext uri="{FF2B5EF4-FFF2-40B4-BE49-F238E27FC236}">
                  <a16:creationId xmlns:a16="http://schemas.microsoft.com/office/drawing/2014/main" id="{4819D4F4-DAF5-30DB-7FE7-D08BE34B1CF2}"/>
                </a:ext>
              </a:extLst>
            </p:cNvPr>
            <p:cNvSpPr/>
            <p:nvPr/>
          </p:nvSpPr>
          <p:spPr>
            <a:xfrm>
              <a:off x="4043281" y="2704970"/>
              <a:ext cx="1620000" cy="405077"/>
            </a:xfrm>
            <a:prstGeom prst="chevron">
              <a:avLst>
                <a:gd name="adj" fmla="val 295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a:solidFill>
                    <a:schemeClr val="bg1"/>
                  </a:solidFill>
                </a:rPr>
                <a:t>Day 2</a:t>
              </a:r>
            </a:p>
          </p:txBody>
        </p:sp>
        <p:sp>
          <p:nvSpPr>
            <p:cNvPr id="7" name="Arrow: Chevron 6">
              <a:extLst>
                <a:ext uri="{FF2B5EF4-FFF2-40B4-BE49-F238E27FC236}">
                  <a16:creationId xmlns:a16="http://schemas.microsoft.com/office/drawing/2014/main" id="{FC854057-C5B8-AB62-3BC0-55B2AEC7FD81}"/>
                </a:ext>
              </a:extLst>
            </p:cNvPr>
            <p:cNvSpPr/>
            <p:nvPr/>
          </p:nvSpPr>
          <p:spPr>
            <a:xfrm>
              <a:off x="5643347" y="2692603"/>
              <a:ext cx="1620000" cy="405077"/>
            </a:xfrm>
            <a:prstGeom prst="chevron">
              <a:avLst>
                <a:gd name="adj" fmla="val 29537"/>
              </a:avLst>
            </a:prstGeom>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a:solidFill>
                    <a:schemeClr val="bg1"/>
                  </a:solidFill>
                </a:rPr>
                <a:t>Day 3</a:t>
              </a:r>
            </a:p>
          </p:txBody>
        </p:sp>
        <p:grpSp>
          <p:nvGrpSpPr>
            <p:cNvPr id="24" name="Group 23">
              <a:extLst>
                <a:ext uri="{FF2B5EF4-FFF2-40B4-BE49-F238E27FC236}">
                  <a16:creationId xmlns:a16="http://schemas.microsoft.com/office/drawing/2014/main" id="{9963783F-C91E-62E5-2FA4-840A458DA071}"/>
                </a:ext>
              </a:extLst>
            </p:cNvPr>
            <p:cNvGrpSpPr/>
            <p:nvPr/>
          </p:nvGrpSpPr>
          <p:grpSpPr>
            <a:xfrm>
              <a:off x="159300" y="2355782"/>
              <a:ext cx="11873399" cy="3137554"/>
              <a:chOff x="128464" y="2044464"/>
              <a:chExt cx="11873399" cy="3137554"/>
            </a:xfrm>
          </p:grpSpPr>
          <p:grpSp>
            <p:nvGrpSpPr>
              <p:cNvPr id="12" name="Group 11">
                <a:extLst>
                  <a:ext uri="{FF2B5EF4-FFF2-40B4-BE49-F238E27FC236}">
                    <a16:creationId xmlns:a16="http://schemas.microsoft.com/office/drawing/2014/main" id="{319B6860-2076-8F69-6CB5-D5FA6B74D0B6}"/>
                  </a:ext>
                </a:extLst>
              </p:cNvPr>
              <p:cNvGrpSpPr/>
              <p:nvPr/>
            </p:nvGrpSpPr>
            <p:grpSpPr>
              <a:xfrm>
                <a:off x="128464" y="2044464"/>
                <a:ext cx="2265486" cy="3137554"/>
                <a:chOff x="128464" y="2044464"/>
                <a:chExt cx="2265486" cy="3137554"/>
              </a:xfrm>
            </p:grpSpPr>
            <p:sp>
              <p:nvSpPr>
                <p:cNvPr id="36" name="Rectangle 35">
                  <a:extLst>
                    <a:ext uri="{FF2B5EF4-FFF2-40B4-BE49-F238E27FC236}">
                      <a16:creationId xmlns:a16="http://schemas.microsoft.com/office/drawing/2014/main" id="{A4212682-EB26-4488-1364-EEFC8DA1395E}"/>
                    </a:ext>
                  </a:extLst>
                </p:cNvPr>
                <p:cNvSpPr/>
                <p:nvPr/>
              </p:nvSpPr>
              <p:spPr>
                <a:xfrm>
                  <a:off x="128464" y="2878018"/>
                  <a:ext cx="2140922" cy="2304000"/>
                </a:xfrm>
                <a:prstGeom prst="rect">
                  <a:avLst/>
                </a:prstGeom>
                <a:solidFill>
                  <a:srgbClr val="ECEDF4"/>
                </a:solidFill>
                <a:ln>
                  <a:noFill/>
                </a:ln>
              </p:spPr>
              <p:style>
                <a:lnRef idx="2">
                  <a:schemeClr val="accent1">
                    <a:shade val="15000"/>
                  </a:schemeClr>
                </a:lnRef>
                <a:fillRef idx="1">
                  <a:schemeClr val="accent1"/>
                </a:fillRef>
                <a:effectRef idx="0">
                  <a:schemeClr val="accent1"/>
                </a:effectRef>
                <a:fontRef idx="minor">
                  <a:schemeClr val="lt1"/>
                </a:fontRef>
              </p:style>
              <p:txBody>
                <a:bodyPr tIns="108000" rIns="72000" rtlCol="0" anchor="t"/>
                <a:lstStyle/>
                <a:p>
                  <a:pPr>
                    <a:spcAft>
                      <a:spcPts val="600"/>
                    </a:spcAft>
                  </a:pPr>
                  <a:r>
                    <a:rPr lang="en-GB" sz="1200" b="1" noProof="0" dirty="0">
                      <a:solidFill>
                        <a:schemeClr val="tx1"/>
                      </a:solidFill>
                    </a:rPr>
                    <a:t>A small number of providers to complete external user testing </a:t>
                  </a:r>
                </a:p>
                <a:p>
                  <a:pPr marL="177800" indent="-177800">
                    <a:spcAft>
                      <a:spcPts val="600"/>
                    </a:spcAft>
                    <a:buFont typeface="Wingdings" panose="05000000000000000000" pitchFamily="2" charset="2"/>
                    <a:buChar char="Ø"/>
                  </a:pPr>
                  <a:r>
                    <a:rPr lang="en-GB" sz="1200" noProof="0" dirty="0">
                      <a:solidFill>
                        <a:schemeClr val="tx1"/>
                      </a:solidFill>
                    </a:rPr>
                    <a:t>Runs for 4 days</a:t>
                  </a:r>
                </a:p>
                <a:p>
                  <a:pPr marL="177800" indent="-177800">
                    <a:spcAft>
                      <a:spcPts val="600"/>
                    </a:spcAft>
                    <a:buFont typeface="Arial" panose="020B0604020202020204" pitchFamily="34" charset="0"/>
                    <a:buChar char="•"/>
                  </a:pPr>
                  <a:r>
                    <a:rPr lang="en-GB" sz="1200" dirty="0">
                      <a:solidFill>
                        <a:schemeClr val="tx1"/>
                      </a:solidFill>
                    </a:rPr>
                    <a:t>Tues &amp; Wed</a:t>
                  </a:r>
                  <a:r>
                    <a:rPr lang="en-GB" sz="1200" noProof="0" dirty="0">
                      <a:solidFill>
                        <a:schemeClr val="tx1"/>
                      </a:solidFill>
                    </a:rPr>
                    <a:t> (Supervised)</a:t>
                  </a:r>
                </a:p>
                <a:p>
                  <a:pPr marL="177800" indent="-177800">
                    <a:spcAft>
                      <a:spcPts val="600"/>
                    </a:spcAft>
                    <a:buFont typeface="Arial" panose="020B0604020202020204" pitchFamily="34" charset="0"/>
                    <a:buChar char="•"/>
                  </a:pPr>
                  <a:r>
                    <a:rPr lang="en-GB" sz="1200" noProof="0" dirty="0">
                      <a:solidFill>
                        <a:schemeClr val="tx1"/>
                      </a:solidFill>
                    </a:rPr>
                    <a:t>Thurs &amp; Fri (Unsupervised)</a:t>
                  </a:r>
                </a:p>
                <a:p>
                  <a:pPr marL="177800" indent="-177800">
                    <a:spcAft>
                      <a:spcPts val="600"/>
                    </a:spcAft>
                    <a:buFont typeface="Arial" panose="020B0604020202020204" pitchFamily="34" charset="0"/>
                    <a:buChar char="•"/>
                  </a:pPr>
                  <a:r>
                    <a:rPr lang="en-GB" sz="1200" noProof="0" dirty="0">
                      <a:solidFill>
                        <a:schemeClr val="tx1"/>
                      </a:solidFill>
                    </a:rPr>
                    <a:t>Provider Users ~30 to 40</a:t>
                  </a:r>
                  <a:endParaRPr lang="en-GB" sz="1300" noProof="0" dirty="0">
                    <a:solidFill>
                      <a:schemeClr val="tx1"/>
                    </a:solidFill>
                  </a:endParaRPr>
                </a:p>
              </p:txBody>
            </p:sp>
            <p:sp>
              <p:nvSpPr>
                <p:cNvPr id="25" name="Arrow: Pentagon 24">
                  <a:extLst>
                    <a:ext uri="{FF2B5EF4-FFF2-40B4-BE49-F238E27FC236}">
                      <a16:creationId xmlns:a16="http://schemas.microsoft.com/office/drawing/2014/main" id="{3F5BCA69-D075-4C6E-8FD2-38914982D155}"/>
                    </a:ext>
                  </a:extLst>
                </p:cNvPr>
                <p:cNvSpPr/>
                <p:nvPr/>
              </p:nvSpPr>
              <p:spPr>
                <a:xfrm>
                  <a:off x="128464" y="2397007"/>
                  <a:ext cx="2265486" cy="405077"/>
                </a:xfrm>
                <a:prstGeom prst="homePlate">
                  <a:avLst>
                    <a:gd name="adj" fmla="val 311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noProof="0">
                      <a:solidFill>
                        <a:schemeClr val="bg1"/>
                      </a:solidFill>
                    </a:rPr>
                    <a:t>Business Acceptance Testing</a:t>
                  </a:r>
                </a:p>
              </p:txBody>
            </p:sp>
            <p:sp>
              <p:nvSpPr>
                <p:cNvPr id="29" name="TextBox 28">
                  <a:extLst>
                    <a:ext uri="{FF2B5EF4-FFF2-40B4-BE49-F238E27FC236}">
                      <a16:creationId xmlns:a16="http://schemas.microsoft.com/office/drawing/2014/main" id="{1A0499C3-3B11-C51C-267E-58B18B607EAC}"/>
                    </a:ext>
                  </a:extLst>
                </p:cNvPr>
                <p:cNvSpPr txBox="1"/>
                <p:nvPr/>
              </p:nvSpPr>
              <p:spPr>
                <a:xfrm>
                  <a:off x="358556" y="2044464"/>
                  <a:ext cx="1805302" cy="307777"/>
                </a:xfrm>
                <a:prstGeom prst="rect">
                  <a:avLst/>
                </a:prstGeom>
                <a:noFill/>
              </p:spPr>
              <p:txBody>
                <a:bodyPr wrap="none" rtlCol="0">
                  <a:spAutoFit/>
                </a:bodyPr>
                <a:lstStyle/>
                <a:p>
                  <a:r>
                    <a:rPr lang="en-GB" sz="1400" b="1" i="1" noProof="0"/>
                    <a:t>18 Nov – 21 Nov 25</a:t>
                  </a:r>
                </a:p>
              </p:txBody>
            </p:sp>
          </p:grpSp>
          <p:grpSp>
            <p:nvGrpSpPr>
              <p:cNvPr id="13" name="Group 12">
                <a:extLst>
                  <a:ext uri="{FF2B5EF4-FFF2-40B4-BE49-F238E27FC236}">
                    <a16:creationId xmlns:a16="http://schemas.microsoft.com/office/drawing/2014/main" id="{8BD979CB-3117-8D8B-903A-0241E29086CD}"/>
                  </a:ext>
                </a:extLst>
              </p:cNvPr>
              <p:cNvGrpSpPr/>
              <p:nvPr/>
            </p:nvGrpSpPr>
            <p:grpSpPr>
              <a:xfrm>
                <a:off x="2405353" y="2044464"/>
                <a:ext cx="3131848" cy="3137554"/>
                <a:chOff x="2405353" y="2044464"/>
                <a:chExt cx="3131848" cy="3137554"/>
              </a:xfrm>
            </p:grpSpPr>
            <p:sp>
              <p:nvSpPr>
                <p:cNvPr id="39" name="Rectangle 38">
                  <a:extLst>
                    <a:ext uri="{FF2B5EF4-FFF2-40B4-BE49-F238E27FC236}">
                      <a16:creationId xmlns:a16="http://schemas.microsoft.com/office/drawing/2014/main" id="{BE36AAF9-459B-93F6-E3EE-3E282F7AA6E0}"/>
                    </a:ext>
                  </a:extLst>
                </p:cNvPr>
                <p:cNvSpPr/>
                <p:nvPr/>
              </p:nvSpPr>
              <p:spPr>
                <a:xfrm>
                  <a:off x="2405353" y="2878018"/>
                  <a:ext cx="3131848" cy="2304000"/>
                </a:xfrm>
                <a:prstGeom prst="rect">
                  <a:avLst/>
                </a:prstGeom>
                <a:solidFill>
                  <a:srgbClr val="ECEDF4"/>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rtlCol="0" anchor="t"/>
                <a:lstStyle/>
                <a:p>
                  <a:pPr>
                    <a:spcAft>
                      <a:spcPts val="600"/>
                    </a:spcAft>
                  </a:pPr>
                  <a:r>
                    <a:rPr lang="en-GB" sz="1200" b="1" noProof="0">
                      <a:solidFill>
                        <a:schemeClr val="tx1"/>
                      </a:solidFill>
                    </a:rPr>
                    <a:t>Release to </a:t>
                  </a:r>
                  <a:r>
                    <a:rPr lang="en-GB" sz="1200" b="1">
                      <a:solidFill>
                        <a:schemeClr val="tx1"/>
                      </a:solidFill>
                    </a:rPr>
                    <a:t>holders of both</a:t>
                  </a:r>
                  <a:r>
                    <a:rPr lang="en-GB" sz="1200" b="1" noProof="0">
                      <a:solidFill>
                        <a:schemeClr val="tx1"/>
                      </a:solidFill>
                    </a:rPr>
                    <a:t> Crime &amp; Civil contracts.</a:t>
                  </a:r>
                </a:p>
                <a:p>
                  <a:pPr>
                    <a:spcAft>
                      <a:spcPts val="600"/>
                    </a:spcAft>
                  </a:pPr>
                  <a:r>
                    <a:rPr lang="en-GB" sz="1200" noProof="0">
                      <a:solidFill>
                        <a:schemeClr val="tx1"/>
                      </a:solidFill>
                    </a:rPr>
                    <a:t>From Day 1:</a:t>
                  </a:r>
                </a:p>
                <a:p>
                  <a:pPr marL="177800" indent="-177800">
                    <a:spcAft>
                      <a:spcPts val="600"/>
                    </a:spcAft>
                    <a:buFont typeface="Arial" panose="020B0604020202020204" pitchFamily="34" charset="0"/>
                    <a:buChar char="•"/>
                  </a:pPr>
                  <a:r>
                    <a:rPr lang="en-GB" sz="1200" b="1" noProof="0">
                      <a:solidFill>
                        <a:schemeClr val="tx1"/>
                      </a:solidFill>
                    </a:rPr>
                    <a:t>CCMS PUI limited to </a:t>
                  </a:r>
                  <a:r>
                    <a:rPr lang="en-GB" sz="1200" b="1">
                      <a:solidFill>
                        <a:schemeClr val="tx1"/>
                      </a:solidFill>
                    </a:rPr>
                    <a:t>non-billing</a:t>
                  </a:r>
                  <a:r>
                    <a:rPr lang="en-GB" sz="1200" b="1" noProof="0">
                      <a:solidFill>
                        <a:schemeClr val="tx1"/>
                      </a:solidFill>
                    </a:rPr>
                    <a:t> roles</a:t>
                  </a:r>
                </a:p>
                <a:p>
                  <a:pPr marL="177800" indent="-177800">
                    <a:spcAft>
                      <a:spcPts val="600"/>
                    </a:spcAft>
                    <a:buFont typeface="Arial" panose="020B0604020202020204" pitchFamily="34" charset="0"/>
                    <a:buChar char="•"/>
                  </a:pPr>
                  <a:r>
                    <a:rPr lang="en-GB" sz="1200" noProof="0">
                      <a:solidFill>
                        <a:schemeClr val="tx1"/>
                      </a:solidFill>
                    </a:rPr>
                    <a:t>Provider admins can assign roles to users</a:t>
                  </a:r>
                </a:p>
                <a:p>
                  <a:pPr marL="177800" indent="-177800">
                    <a:spcAft>
                      <a:spcPts val="600"/>
                    </a:spcAft>
                    <a:buFont typeface="Arial" panose="020B0604020202020204" pitchFamily="34" charset="0"/>
                    <a:buChar char="•"/>
                  </a:pPr>
                  <a:r>
                    <a:rPr lang="en-GB" sz="1200">
                      <a:solidFill>
                        <a:schemeClr val="tx1"/>
                      </a:solidFill>
                    </a:rPr>
                    <a:t>CCMS PUI </a:t>
                  </a:r>
                  <a:r>
                    <a:rPr lang="en-GB" sz="1200" b="1">
                      <a:solidFill>
                        <a:schemeClr val="tx1"/>
                      </a:solidFill>
                    </a:rPr>
                    <a:t>limited to 1000 concurrent users</a:t>
                  </a:r>
                </a:p>
                <a:p>
                  <a:pPr marL="177800" indent="-177800">
                    <a:spcAft>
                      <a:spcPts val="600"/>
                    </a:spcAft>
                    <a:buFont typeface="Arial" panose="020B0604020202020204" pitchFamily="34" charset="0"/>
                    <a:buChar char="•"/>
                  </a:pPr>
                  <a:r>
                    <a:rPr lang="en-GB" sz="1200" b="1">
                      <a:solidFill>
                        <a:schemeClr val="tx1"/>
                      </a:solidFill>
                    </a:rPr>
                    <a:t>Civil Apply Live</a:t>
                  </a:r>
                  <a:r>
                    <a:rPr lang="en-GB" sz="1200">
                      <a:solidFill>
                        <a:schemeClr val="tx1"/>
                      </a:solidFill>
                    </a:rPr>
                    <a:t>: no restrictions</a:t>
                  </a:r>
                  <a:endParaRPr lang="en-GB" sz="1200" noProof="0">
                    <a:solidFill>
                      <a:schemeClr val="tx1"/>
                    </a:solidFill>
                  </a:endParaRPr>
                </a:p>
              </p:txBody>
            </p:sp>
            <p:sp>
              <p:nvSpPr>
                <p:cNvPr id="26" name="Arrow: Chevron 25">
                  <a:extLst>
                    <a:ext uri="{FF2B5EF4-FFF2-40B4-BE49-F238E27FC236}">
                      <a16:creationId xmlns:a16="http://schemas.microsoft.com/office/drawing/2014/main" id="{5AB9716A-5811-1741-0324-115D6DB67194}"/>
                    </a:ext>
                  </a:extLst>
                </p:cNvPr>
                <p:cNvSpPr/>
                <p:nvPr/>
              </p:nvSpPr>
              <p:spPr>
                <a:xfrm>
                  <a:off x="2443561" y="2397007"/>
                  <a:ext cx="1620000" cy="405077"/>
                </a:xfrm>
                <a:prstGeom prst="chevron">
                  <a:avLst>
                    <a:gd name="adj" fmla="val 29537"/>
                  </a:avLst>
                </a:prstGeom>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a:solidFill>
                        <a:schemeClr val="bg1"/>
                      </a:solidFill>
                    </a:rPr>
                    <a:t>Day 1</a:t>
                  </a:r>
                </a:p>
              </p:txBody>
            </p:sp>
            <p:sp>
              <p:nvSpPr>
                <p:cNvPr id="30" name="TextBox 29">
                  <a:extLst>
                    <a:ext uri="{FF2B5EF4-FFF2-40B4-BE49-F238E27FC236}">
                      <a16:creationId xmlns:a16="http://schemas.microsoft.com/office/drawing/2014/main" id="{CF45BAA4-D396-FA21-055F-8DB32E42D5E3}"/>
                    </a:ext>
                  </a:extLst>
                </p:cNvPr>
                <p:cNvSpPr txBox="1"/>
                <p:nvPr/>
              </p:nvSpPr>
              <p:spPr>
                <a:xfrm>
                  <a:off x="2659488" y="2044464"/>
                  <a:ext cx="1188146" cy="307777"/>
                </a:xfrm>
                <a:prstGeom prst="rect">
                  <a:avLst/>
                </a:prstGeom>
                <a:noFill/>
              </p:spPr>
              <p:txBody>
                <a:bodyPr wrap="none" rtlCol="0">
                  <a:spAutoFit/>
                </a:bodyPr>
                <a:lstStyle/>
                <a:p>
                  <a:r>
                    <a:rPr lang="en-GB" sz="1400" b="1" i="1" noProof="0"/>
                    <a:t>Mon 24 Nov</a:t>
                  </a:r>
                </a:p>
              </p:txBody>
            </p:sp>
            <p:sp>
              <p:nvSpPr>
                <p:cNvPr id="9" name="TextBox 8">
                  <a:extLst>
                    <a:ext uri="{FF2B5EF4-FFF2-40B4-BE49-F238E27FC236}">
                      <a16:creationId xmlns:a16="http://schemas.microsoft.com/office/drawing/2014/main" id="{D15F21C6-3466-DF83-A86D-FC97E39F4C1E}"/>
                    </a:ext>
                  </a:extLst>
                </p:cNvPr>
                <p:cNvSpPr txBox="1"/>
                <p:nvPr/>
              </p:nvSpPr>
              <p:spPr>
                <a:xfrm>
                  <a:off x="4223937" y="2044464"/>
                  <a:ext cx="1234569" cy="307777"/>
                </a:xfrm>
                <a:prstGeom prst="rect">
                  <a:avLst/>
                </a:prstGeom>
                <a:noFill/>
              </p:spPr>
              <p:txBody>
                <a:bodyPr wrap="none" rtlCol="0">
                  <a:spAutoFit/>
                </a:bodyPr>
                <a:lstStyle/>
                <a:p>
                  <a:r>
                    <a:rPr lang="en-GB" sz="1400" b="1" i="1" noProof="0"/>
                    <a:t>Tues 25 Nov</a:t>
                  </a:r>
                </a:p>
              </p:txBody>
            </p:sp>
          </p:grpSp>
          <p:grpSp>
            <p:nvGrpSpPr>
              <p:cNvPr id="18" name="Group 17">
                <a:extLst>
                  <a:ext uri="{FF2B5EF4-FFF2-40B4-BE49-F238E27FC236}">
                    <a16:creationId xmlns:a16="http://schemas.microsoft.com/office/drawing/2014/main" id="{119C9CC2-3521-4417-20E0-272977000AB7}"/>
                  </a:ext>
                </a:extLst>
              </p:cNvPr>
              <p:cNvGrpSpPr/>
              <p:nvPr/>
            </p:nvGrpSpPr>
            <p:grpSpPr>
              <a:xfrm>
                <a:off x="5616017" y="2044464"/>
                <a:ext cx="2737408" cy="3137554"/>
                <a:chOff x="5616017" y="2044464"/>
                <a:chExt cx="2737408" cy="3137554"/>
              </a:xfrm>
            </p:grpSpPr>
            <p:sp>
              <p:nvSpPr>
                <p:cNvPr id="10" name="TextBox 9">
                  <a:extLst>
                    <a:ext uri="{FF2B5EF4-FFF2-40B4-BE49-F238E27FC236}">
                      <a16:creationId xmlns:a16="http://schemas.microsoft.com/office/drawing/2014/main" id="{18685CD9-13A7-BD1B-46E3-26FF502919D8}"/>
                    </a:ext>
                  </a:extLst>
                </p:cNvPr>
                <p:cNvSpPr txBox="1"/>
                <p:nvPr/>
              </p:nvSpPr>
              <p:spPr>
                <a:xfrm>
                  <a:off x="5830833" y="2044464"/>
                  <a:ext cx="1196097" cy="307777"/>
                </a:xfrm>
                <a:prstGeom prst="rect">
                  <a:avLst/>
                </a:prstGeom>
                <a:noFill/>
              </p:spPr>
              <p:txBody>
                <a:bodyPr wrap="none" rtlCol="0">
                  <a:spAutoFit/>
                </a:bodyPr>
                <a:lstStyle/>
                <a:p>
                  <a:r>
                    <a:rPr lang="en-GB" sz="1400" b="1" i="1" noProof="0"/>
                    <a:t>Wed 26 Nov</a:t>
                  </a:r>
                </a:p>
              </p:txBody>
            </p:sp>
            <p:sp>
              <p:nvSpPr>
                <p:cNvPr id="21" name="Rectangle 20">
                  <a:extLst>
                    <a:ext uri="{FF2B5EF4-FFF2-40B4-BE49-F238E27FC236}">
                      <a16:creationId xmlns:a16="http://schemas.microsoft.com/office/drawing/2014/main" id="{24F31D57-8F0D-A888-3073-373A5A592043}"/>
                    </a:ext>
                  </a:extLst>
                </p:cNvPr>
                <p:cNvSpPr/>
                <p:nvPr/>
              </p:nvSpPr>
              <p:spPr>
                <a:xfrm>
                  <a:off x="5616017" y="2878018"/>
                  <a:ext cx="2737408" cy="2304000"/>
                </a:xfrm>
                <a:prstGeom prst="rect">
                  <a:avLst/>
                </a:prstGeom>
                <a:solidFill>
                  <a:srgbClr val="ECEDF4"/>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rtlCol="0" anchor="t"/>
                <a:lstStyle/>
                <a:p>
                  <a:pPr marL="0" lvl="1">
                    <a:spcAft>
                      <a:spcPts val="600"/>
                    </a:spcAft>
                  </a:pPr>
                  <a:r>
                    <a:rPr lang="en-US" sz="1200" b="1" dirty="0">
                      <a:solidFill>
                        <a:schemeClr val="tx1"/>
                      </a:solidFill>
                      <a:sym typeface="Arial"/>
                    </a:rPr>
                    <a:t>If stable</a:t>
                  </a:r>
                  <a:r>
                    <a:rPr lang="en-US" sz="1200" dirty="0">
                      <a:solidFill>
                        <a:schemeClr val="tx1"/>
                      </a:solidFill>
                      <a:sym typeface="Arial"/>
                    </a:rPr>
                    <a:t>, </a:t>
                  </a:r>
                </a:p>
                <a:p>
                  <a:pPr marL="177800" lvl="1" indent="-177800">
                    <a:spcAft>
                      <a:spcPts val="600"/>
                    </a:spcAft>
                    <a:buFont typeface="Arial" panose="020B0604020202020204" pitchFamily="34" charset="0"/>
                    <a:buChar char="•"/>
                  </a:pPr>
                  <a:r>
                    <a:rPr lang="en-US" sz="1200" b="1" dirty="0">
                      <a:solidFill>
                        <a:schemeClr val="tx1"/>
                      </a:solidFill>
                      <a:sym typeface="Arial"/>
                    </a:rPr>
                    <a:t>remaining CCMS roles are released </a:t>
                  </a:r>
                  <a:r>
                    <a:rPr lang="en-US" sz="1200" dirty="0">
                      <a:solidFill>
                        <a:schemeClr val="tx1"/>
                      </a:solidFill>
                      <a:sym typeface="Arial"/>
                    </a:rPr>
                    <a:t>for provider admins to assign.</a:t>
                  </a:r>
                </a:p>
                <a:p>
                  <a:pPr marL="177800" lvl="1" indent="-177800">
                    <a:spcAft>
                      <a:spcPts val="600"/>
                    </a:spcAft>
                    <a:buFont typeface="Arial" panose="020B0604020202020204" pitchFamily="34" charset="0"/>
                    <a:buChar char="•"/>
                  </a:pPr>
                  <a:r>
                    <a:rPr lang="en-GB" sz="1200" b="1" dirty="0">
                      <a:solidFill>
                        <a:schemeClr val="tx1"/>
                      </a:solidFill>
                      <a:sym typeface="Arial"/>
                    </a:rPr>
                    <a:t>Third-party users </a:t>
                  </a:r>
                  <a:r>
                    <a:rPr lang="en-GB" sz="1200" dirty="0">
                      <a:solidFill>
                        <a:schemeClr val="tx1"/>
                      </a:solidFill>
                      <a:sym typeface="Arial"/>
                    </a:rPr>
                    <a:t>(such as Cost Lawyers, Cost Drafters, barristers &amp; barristers clerks) </a:t>
                  </a:r>
                  <a:r>
                    <a:rPr lang="en-GB" sz="1200" b="1" dirty="0">
                      <a:solidFill>
                        <a:schemeClr val="tx1"/>
                      </a:solidFill>
                      <a:sym typeface="Arial"/>
                    </a:rPr>
                    <a:t>invited to complete registration.</a:t>
                  </a:r>
                  <a:endParaRPr lang="en-US" sz="1200" b="1" dirty="0">
                    <a:solidFill>
                      <a:schemeClr val="tx1"/>
                    </a:solidFill>
                    <a:sym typeface="Arial"/>
                  </a:endParaRPr>
                </a:p>
                <a:p>
                  <a:pPr marL="177800" lvl="1" indent="-177800">
                    <a:spcAft>
                      <a:spcPts val="600"/>
                    </a:spcAft>
                    <a:buFont typeface="Arial" panose="020B0604020202020204" pitchFamily="34" charset="0"/>
                    <a:buChar char="•"/>
                  </a:pPr>
                  <a:r>
                    <a:rPr lang="en-US" sz="1200" b="1" dirty="0">
                      <a:solidFill>
                        <a:schemeClr val="tx1"/>
                      </a:solidFill>
                      <a:sym typeface="Arial"/>
                    </a:rPr>
                    <a:t>Increase concurrent user limit </a:t>
                  </a:r>
                  <a:r>
                    <a:rPr lang="en-US" sz="1200" dirty="0">
                      <a:solidFill>
                        <a:schemeClr val="tx1"/>
                      </a:solidFill>
                      <a:sym typeface="Arial"/>
                    </a:rPr>
                    <a:t>for PUI up to 2000 concurrent users.</a:t>
                  </a:r>
                </a:p>
              </p:txBody>
            </p:sp>
          </p:grpSp>
          <p:grpSp>
            <p:nvGrpSpPr>
              <p:cNvPr id="19" name="Group 18">
                <a:extLst>
                  <a:ext uri="{FF2B5EF4-FFF2-40B4-BE49-F238E27FC236}">
                    <a16:creationId xmlns:a16="http://schemas.microsoft.com/office/drawing/2014/main" id="{75DC540C-9481-F0DE-AFD5-2D690E15631C}"/>
                  </a:ext>
                </a:extLst>
              </p:cNvPr>
              <p:cNvGrpSpPr/>
              <p:nvPr/>
            </p:nvGrpSpPr>
            <p:grpSpPr>
              <a:xfrm>
                <a:off x="7206540" y="2044464"/>
                <a:ext cx="2686455" cy="3137554"/>
                <a:chOff x="7206540" y="2044464"/>
                <a:chExt cx="2686455" cy="3137554"/>
              </a:xfrm>
            </p:grpSpPr>
            <p:sp>
              <p:nvSpPr>
                <p:cNvPr id="8" name="Arrow: Chevron 7">
                  <a:extLst>
                    <a:ext uri="{FF2B5EF4-FFF2-40B4-BE49-F238E27FC236}">
                      <a16:creationId xmlns:a16="http://schemas.microsoft.com/office/drawing/2014/main" id="{5C303F2A-C122-131F-76CC-2309E4A5BD0C}"/>
                    </a:ext>
                  </a:extLst>
                </p:cNvPr>
                <p:cNvSpPr/>
                <p:nvPr/>
              </p:nvSpPr>
              <p:spPr>
                <a:xfrm>
                  <a:off x="7206540" y="2397007"/>
                  <a:ext cx="2686455" cy="405077"/>
                </a:xfrm>
                <a:prstGeom prst="chevron">
                  <a:avLst>
                    <a:gd name="adj" fmla="val 295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a:solidFill>
                        <a:schemeClr val="bg1"/>
                      </a:solidFill>
                    </a:rPr>
                    <a:t>Day 4 &amp; 5</a:t>
                  </a:r>
                </a:p>
              </p:txBody>
            </p:sp>
            <p:sp>
              <p:nvSpPr>
                <p:cNvPr id="11" name="TextBox 10">
                  <a:extLst>
                    <a:ext uri="{FF2B5EF4-FFF2-40B4-BE49-F238E27FC236}">
                      <a16:creationId xmlns:a16="http://schemas.microsoft.com/office/drawing/2014/main" id="{5DA46533-8B82-46F3-96B3-EAF05BD921DF}"/>
                    </a:ext>
                  </a:extLst>
                </p:cNvPr>
                <p:cNvSpPr txBox="1"/>
                <p:nvPr/>
              </p:nvSpPr>
              <p:spPr>
                <a:xfrm>
                  <a:off x="7357546" y="2044464"/>
                  <a:ext cx="2412840" cy="307777"/>
                </a:xfrm>
                <a:prstGeom prst="rect">
                  <a:avLst/>
                </a:prstGeom>
                <a:noFill/>
              </p:spPr>
              <p:txBody>
                <a:bodyPr wrap="none" rtlCol="0">
                  <a:spAutoFit/>
                </a:bodyPr>
                <a:lstStyle/>
                <a:p>
                  <a:r>
                    <a:rPr lang="en-GB" sz="1400" b="1" i="1" noProof="0" dirty="0"/>
                    <a:t>Thurs 27 Nov &amp; Fri 28 Nov</a:t>
                  </a:r>
                </a:p>
              </p:txBody>
            </p:sp>
            <p:sp>
              <p:nvSpPr>
                <p:cNvPr id="22" name="Rectangle 21">
                  <a:extLst>
                    <a:ext uri="{FF2B5EF4-FFF2-40B4-BE49-F238E27FC236}">
                      <a16:creationId xmlns:a16="http://schemas.microsoft.com/office/drawing/2014/main" id="{2214D5E5-FB34-4D5A-5600-43C48E7B27F9}"/>
                    </a:ext>
                  </a:extLst>
                </p:cNvPr>
                <p:cNvSpPr/>
                <p:nvPr/>
              </p:nvSpPr>
              <p:spPr>
                <a:xfrm>
                  <a:off x="8454455" y="2878018"/>
                  <a:ext cx="1332191" cy="2304000"/>
                </a:xfrm>
                <a:prstGeom prst="rect">
                  <a:avLst/>
                </a:prstGeom>
                <a:solidFill>
                  <a:srgbClr val="ECEDF4"/>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rtlCol="0" anchor="t"/>
                <a:lstStyle/>
                <a:p>
                  <a:pPr marL="0" lvl="1">
                    <a:spcAft>
                      <a:spcPts val="600"/>
                    </a:spcAft>
                  </a:pPr>
                  <a:r>
                    <a:rPr lang="en-US" sz="1200" b="1">
                      <a:solidFill>
                        <a:schemeClr val="tx1"/>
                      </a:solidFill>
                      <a:sym typeface="Arial"/>
                    </a:rPr>
                    <a:t>If stable</a:t>
                  </a:r>
                  <a:r>
                    <a:rPr lang="en-US" sz="1200">
                      <a:solidFill>
                        <a:schemeClr val="tx1"/>
                      </a:solidFill>
                      <a:sym typeface="Arial"/>
                    </a:rPr>
                    <a:t>, </a:t>
                  </a:r>
                </a:p>
                <a:p>
                  <a:pPr marL="177800" lvl="1" indent="-177800">
                    <a:spcAft>
                      <a:spcPts val="600"/>
                    </a:spcAft>
                    <a:buFont typeface="Arial" panose="020B0604020202020204" pitchFamily="34" charset="0"/>
                    <a:buChar char="•"/>
                  </a:pPr>
                  <a:r>
                    <a:rPr lang="en-US" sz="1200" b="1">
                      <a:solidFill>
                        <a:schemeClr val="tx1"/>
                      </a:solidFill>
                      <a:sym typeface="Arial"/>
                    </a:rPr>
                    <a:t>Increase concurrent user limit </a:t>
                  </a:r>
                  <a:r>
                    <a:rPr lang="en-US" sz="1200">
                      <a:solidFill>
                        <a:schemeClr val="tx1"/>
                      </a:solidFill>
                      <a:sym typeface="Arial"/>
                    </a:rPr>
                    <a:t>for PUI up to 6000 concurrent users.</a:t>
                  </a:r>
                </a:p>
              </p:txBody>
            </p:sp>
          </p:grpSp>
          <p:grpSp>
            <p:nvGrpSpPr>
              <p:cNvPr id="20" name="Group 19">
                <a:extLst>
                  <a:ext uri="{FF2B5EF4-FFF2-40B4-BE49-F238E27FC236}">
                    <a16:creationId xmlns:a16="http://schemas.microsoft.com/office/drawing/2014/main" id="{60AE548A-1887-2696-AAE9-BC507A7FCDFB}"/>
                  </a:ext>
                </a:extLst>
              </p:cNvPr>
              <p:cNvGrpSpPr/>
              <p:nvPr/>
            </p:nvGrpSpPr>
            <p:grpSpPr>
              <a:xfrm>
                <a:off x="9892995" y="2044464"/>
                <a:ext cx="2108868" cy="3137554"/>
                <a:chOff x="9892995" y="2044464"/>
                <a:chExt cx="2108868" cy="3137554"/>
              </a:xfrm>
            </p:grpSpPr>
            <p:sp>
              <p:nvSpPr>
                <p:cNvPr id="14" name="Arrow: Chevron 13">
                  <a:extLst>
                    <a:ext uri="{FF2B5EF4-FFF2-40B4-BE49-F238E27FC236}">
                      <a16:creationId xmlns:a16="http://schemas.microsoft.com/office/drawing/2014/main" id="{36AC6FBB-C2E2-8A83-32FD-72C44C725808}"/>
                    </a:ext>
                  </a:extLst>
                </p:cNvPr>
                <p:cNvSpPr/>
                <p:nvPr/>
              </p:nvSpPr>
              <p:spPr>
                <a:xfrm>
                  <a:off x="9892995" y="2397007"/>
                  <a:ext cx="2108868" cy="405077"/>
                </a:xfrm>
                <a:prstGeom prst="chevron">
                  <a:avLst>
                    <a:gd name="adj" fmla="val 29537"/>
                  </a:avLst>
                </a:prstGeom>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Day 6</a:t>
                  </a:r>
                </a:p>
              </p:txBody>
            </p:sp>
            <p:sp>
              <p:nvSpPr>
                <p:cNvPr id="15" name="TextBox 14">
                  <a:extLst>
                    <a:ext uri="{FF2B5EF4-FFF2-40B4-BE49-F238E27FC236}">
                      <a16:creationId xmlns:a16="http://schemas.microsoft.com/office/drawing/2014/main" id="{9F3B44DD-D322-4A55-CD87-24833453FCF9}"/>
                    </a:ext>
                  </a:extLst>
                </p:cNvPr>
                <p:cNvSpPr txBox="1"/>
                <p:nvPr/>
              </p:nvSpPr>
              <p:spPr>
                <a:xfrm>
                  <a:off x="10652292" y="2044464"/>
                  <a:ext cx="1079142" cy="307777"/>
                </a:xfrm>
                <a:prstGeom prst="rect">
                  <a:avLst/>
                </a:prstGeom>
                <a:noFill/>
              </p:spPr>
              <p:txBody>
                <a:bodyPr wrap="none" rtlCol="0">
                  <a:spAutoFit/>
                </a:bodyPr>
                <a:lstStyle/>
                <a:p>
                  <a:r>
                    <a:rPr lang="en-GB" sz="1400" b="1" i="1" noProof="0"/>
                    <a:t>Mon 1 Dec</a:t>
                  </a:r>
                </a:p>
              </p:txBody>
            </p:sp>
            <p:sp>
              <p:nvSpPr>
                <p:cNvPr id="23" name="Rectangle 22">
                  <a:extLst>
                    <a:ext uri="{FF2B5EF4-FFF2-40B4-BE49-F238E27FC236}">
                      <a16:creationId xmlns:a16="http://schemas.microsoft.com/office/drawing/2014/main" id="{73E3DDFA-0EC2-C95D-FA9C-A94989D51FBA}"/>
                    </a:ext>
                  </a:extLst>
                </p:cNvPr>
                <p:cNvSpPr/>
                <p:nvPr/>
              </p:nvSpPr>
              <p:spPr>
                <a:xfrm>
                  <a:off x="9892995" y="2878018"/>
                  <a:ext cx="2108868" cy="2304000"/>
                </a:xfrm>
                <a:prstGeom prst="rect">
                  <a:avLst/>
                </a:prstGeom>
                <a:solidFill>
                  <a:srgbClr val="ECEDF4"/>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rtlCol="0" anchor="t"/>
                <a:lstStyle/>
                <a:p>
                  <a:pPr marL="0" lvl="1">
                    <a:spcAft>
                      <a:spcPts val="600"/>
                    </a:spcAft>
                  </a:pPr>
                  <a:r>
                    <a:rPr lang="en-US" sz="1200" b="1">
                      <a:solidFill>
                        <a:schemeClr val="tx1"/>
                      </a:solidFill>
                      <a:sym typeface="Arial"/>
                    </a:rPr>
                    <a:t>If stable</a:t>
                  </a:r>
                  <a:r>
                    <a:rPr lang="en-US" sz="1200">
                      <a:solidFill>
                        <a:schemeClr val="tx1"/>
                      </a:solidFill>
                      <a:sym typeface="Arial"/>
                    </a:rPr>
                    <a:t>, </a:t>
                  </a:r>
                </a:p>
                <a:p>
                  <a:pPr marL="177800" lvl="1" indent="-177800">
                    <a:spcAft>
                      <a:spcPts val="600"/>
                    </a:spcAft>
                    <a:buFont typeface="Arial" panose="020B0604020202020204" pitchFamily="34" charset="0"/>
                    <a:buChar char="•"/>
                  </a:pPr>
                  <a:r>
                    <a:rPr lang="en-GB" sz="1200" b="1">
                      <a:solidFill>
                        <a:schemeClr val="tx1"/>
                      </a:solidFill>
                      <a:sym typeface="Arial"/>
                    </a:rPr>
                    <a:t>Release to Civil Only Providers, CCMS PUI and Civil Apply.</a:t>
                  </a:r>
                </a:p>
                <a:p>
                  <a:pPr marL="177800" lvl="1" indent="-177800">
                    <a:spcAft>
                      <a:spcPts val="600"/>
                    </a:spcAft>
                    <a:buFont typeface="Arial" panose="020B0604020202020204" pitchFamily="34" charset="0"/>
                    <a:buChar char="•"/>
                  </a:pPr>
                  <a:r>
                    <a:rPr lang="en-GB" sz="1200">
                      <a:solidFill>
                        <a:schemeClr val="tx1"/>
                      </a:solidFill>
                    </a:rPr>
                    <a:t>Provider admins can assign roles to users.</a:t>
                  </a:r>
                </a:p>
                <a:p>
                  <a:pPr marL="177800" lvl="1" indent="-177800">
                    <a:spcAft>
                      <a:spcPts val="600"/>
                    </a:spcAft>
                    <a:buFont typeface="Arial" panose="020B0604020202020204" pitchFamily="34" charset="0"/>
                    <a:buChar char="•"/>
                  </a:pPr>
                  <a:r>
                    <a:rPr lang="en-US" sz="1200" b="1">
                      <a:solidFill>
                        <a:schemeClr val="tx1"/>
                      </a:solidFill>
                      <a:sym typeface="Arial"/>
                    </a:rPr>
                    <a:t>Continue to assess concurrent user limit </a:t>
                  </a:r>
                  <a:r>
                    <a:rPr lang="en-US" sz="1200">
                      <a:solidFill>
                        <a:schemeClr val="tx1"/>
                      </a:solidFill>
                      <a:sym typeface="Arial"/>
                    </a:rPr>
                    <a:t>for PUI.</a:t>
                  </a:r>
                </a:p>
              </p:txBody>
            </p:sp>
          </p:grpSp>
        </p:grpSp>
      </p:grpSp>
      <p:sp>
        <p:nvSpPr>
          <p:cNvPr id="16" name="Arrow: Pentagon 15">
            <a:extLst>
              <a:ext uri="{FF2B5EF4-FFF2-40B4-BE49-F238E27FC236}">
                <a16:creationId xmlns:a16="http://schemas.microsoft.com/office/drawing/2014/main" id="{05404546-11EC-7F44-06F2-AF670AFAC78F}"/>
              </a:ext>
            </a:extLst>
          </p:cNvPr>
          <p:cNvSpPr/>
          <p:nvPr/>
        </p:nvSpPr>
        <p:spPr>
          <a:xfrm>
            <a:off x="620541" y="5646748"/>
            <a:ext cx="10085479" cy="644529"/>
          </a:xfrm>
          <a:prstGeom prst="homePlate">
            <a:avLst/>
          </a:prstGeom>
          <a:solidFill>
            <a:schemeClr val="bg1">
              <a:lumMod val="9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rgbClr val="000000"/>
              </a:buClr>
              <a:buSzTx/>
              <a:buFont typeface="Arial"/>
              <a:buNone/>
              <a:tabLst/>
              <a:defRPr/>
            </a:pPr>
            <a:r>
              <a:rPr lang="en-GB" sz="2000" kern="0" dirty="0">
                <a:solidFill>
                  <a:schemeClr val="tx1"/>
                </a:solidFill>
                <a:sym typeface="Arial"/>
              </a:rPr>
              <a:t>CCMS, PUI &amp; Civil Apply service accessible:</a:t>
            </a:r>
            <a:r>
              <a:rPr kumimoji="0" lang="en-GB" sz="2000" i="0" u="none" strike="noStrike" kern="0" cap="none" spc="0" normalizeH="0" baseline="0" noProof="0" dirty="0">
                <a:ln>
                  <a:noFill/>
                </a:ln>
                <a:solidFill>
                  <a:schemeClr val="tx1"/>
                </a:solidFill>
                <a:effectLst/>
                <a:uLnTx/>
                <a:uFillTx/>
                <a:ea typeface="+mn-ea"/>
                <a:cs typeface="+mn-cs"/>
                <a:sym typeface="Arial"/>
              </a:rPr>
              <a:t> 07:00 – 21:30, 7 days per week</a:t>
            </a:r>
          </a:p>
          <a:p>
            <a:pPr marL="0" marR="0" lvl="0" indent="0" algn="ctr" defTabSz="914400" rtl="0" eaLnBrk="1" fontAlgn="auto" latinLnBrk="0" hangingPunct="1">
              <a:lnSpc>
                <a:spcPct val="100000"/>
              </a:lnSpc>
              <a:spcBef>
                <a:spcPts val="0"/>
              </a:spcBef>
              <a:buClr>
                <a:srgbClr val="000000"/>
              </a:buClr>
              <a:buSzTx/>
              <a:buFont typeface="Arial"/>
              <a:buNone/>
              <a:tabLst/>
              <a:defRPr/>
            </a:pPr>
            <a:r>
              <a:rPr lang="en-GB" sz="1600" i="1" kern="0" dirty="0">
                <a:solidFill>
                  <a:schemeClr val="tx1"/>
                </a:solidFill>
                <a:sym typeface="Arial"/>
              </a:rPr>
              <a:t>Users</a:t>
            </a:r>
            <a:r>
              <a:rPr kumimoji="0" lang="en-GB" sz="1600" i="1" u="none" strike="noStrike" kern="0" cap="none" spc="0" normalizeH="0" baseline="0" noProof="0" dirty="0">
                <a:ln>
                  <a:noFill/>
                </a:ln>
                <a:solidFill>
                  <a:schemeClr val="tx1"/>
                </a:solidFill>
                <a:effectLst/>
                <a:uLnTx/>
                <a:uFillTx/>
                <a:ea typeface="+mn-ea"/>
                <a:cs typeface="+mn-cs"/>
                <a:sym typeface="Arial"/>
              </a:rPr>
              <a:t> may experience limited access as we monitor system health and expand capacity</a:t>
            </a:r>
          </a:p>
        </p:txBody>
      </p:sp>
      <p:sp>
        <p:nvSpPr>
          <p:cNvPr id="5" name="Slide Number Placeholder 4">
            <a:extLst>
              <a:ext uri="{FF2B5EF4-FFF2-40B4-BE49-F238E27FC236}">
                <a16:creationId xmlns:a16="http://schemas.microsoft.com/office/drawing/2014/main" id="{2BEA315F-309C-4D57-915F-6CD8AFF0CB1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189ED6-F87B-4BC1-907E-EF602CA5C674}" type="slidenum">
              <a:rPr kumimoji="0" lang="en-GB" sz="1500" b="1" i="0" u="none" strike="noStrike" kern="1200" cap="none" spc="0" normalizeH="0" baseline="0" noProof="0" smtClean="0">
                <a:ln>
                  <a:noFill/>
                </a:ln>
                <a:solidFill>
                  <a:srgbClr val="565B9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1500" b="1" i="0" u="none" strike="noStrike" kern="1200" cap="none" spc="0" normalizeH="0" baseline="0" noProof="0">
              <a:ln>
                <a:noFill/>
              </a:ln>
              <a:solidFill>
                <a:srgbClr val="565B96"/>
              </a:solidFill>
              <a:effectLst/>
              <a:uLnTx/>
              <a:uFillTx/>
              <a:latin typeface="Arial"/>
              <a:ea typeface="+mn-ea"/>
              <a:cs typeface="+mn-cs"/>
            </a:endParaRPr>
          </a:p>
        </p:txBody>
      </p:sp>
    </p:spTree>
    <p:extLst>
      <p:ext uri="{BB962C8B-B14F-4D97-AF65-F5344CB8AC3E}">
        <p14:creationId xmlns:p14="http://schemas.microsoft.com/office/powerpoint/2010/main" val="88521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93233-304E-EA7A-1EF7-FBDB8D229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11BCE-B1E6-E0A0-4161-392AD7F62A13}"/>
              </a:ext>
            </a:extLst>
          </p:cNvPr>
          <p:cNvSpPr>
            <a:spLocks noGrp="1"/>
          </p:cNvSpPr>
          <p:nvPr>
            <p:ph type="title"/>
          </p:nvPr>
        </p:nvSpPr>
        <p:spPr>
          <a:xfrm>
            <a:off x="759599" y="2620800"/>
            <a:ext cx="10180149" cy="1080000"/>
          </a:xfrm>
        </p:spPr>
        <p:txBody>
          <a:bodyPr>
            <a:normAutofit/>
          </a:bodyPr>
          <a:lstStyle/>
          <a:p>
            <a:r>
              <a:rPr lang="en-GB" noProof="0" dirty="0"/>
              <a:t>Case reassignment</a:t>
            </a:r>
          </a:p>
        </p:txBody>
      </p:sp>
    </p:spTree>
    <p:extLst>
      <p:ext uri="{BB962C8B-B14F-4D97-AF65-F5344CB8AC3E}">
        <p14:creationId xmlns:p14="http://schemas.microsoft.com/office/powerpoint/2010/main" val="853315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5A258-148D-D7EC-4094-BEA93CAE203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E5B2C7-2E4A-83BE-B4BA-BB46D63FF04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Providing access to justice through w</a:t>
            </a:r>
            <a:r>
              <a:rPr kumimoji="0" lang="en-GB" sz="1100" b="0" i="0" u="none" strike="noStrike" kern="1200" cap="none" spc="0" normalizeH="0" baseline="0" noProof="0">
                <a:ln>
                  <a:noFill/>
                </a:ln>
                <a:solidFill>
                  <a:prstClr val="black"/>
                </a:solidFill>
                <a:effectLst/>
                <a:uLnTx/>
                <a:uFillTx/>
                <a:latin typeface="Arial"/>
                <a:ea typeface="+mn-ea"/>
                <a:cs typeface="Arial"/>
              </a:rPr>
              <a:t>orking with others to achieve excellence in the delivery of legal aid</a:t>
            </a:r>
          </a:p>
        </p:txBody>
      </p:sp>
      <p:sp>
        <p:nvSpPr>
          <p:cNvPr id="2" name="Title 1">
            <a:extLst>
              <a:ext uri="{FF2B5EF4-FFF2-40B4-BE49-F238E27FC236}">
                <a16:creationId xmlns:a16="http://schemas.microsoft.com/office/drawing/2014/main" id="{F366D4F9-C0D4-113C-A916-E310D01CE00B}"/>
              </a:ext>
            </a:extLst>
          </p:cNvPr>
          <p:cNvSpPr>
            <a:spLocks noGrp="1"/>
          </p:cNvSpPr>
          <p:nvPr>
            <p:ph type="title"/>
          </p:nvPr>
        </p:nvSpPr>
        <p:spPr>
          <a:xfrm>
            <a:off x="647581" y="381000"/>
            <a:ext cx="10728000" cy="900000"/>
          </a:xfrm>
        </p:spPr>
        <p:txBody>
          <a:bodyPr>
            <a:normAutofit/>
          </a:bodyPr>
          <a:lstStyle/>
          <a:p>
            <a:r>
              <a:rPr lang="en-GB" sz="2800" dirty="0"/>
              <a:t>Case reassignment process</a:t>
            </a:r>
            <a:endParaRPr lang="en-GB" sz="2800" noProof="0" dirty="0"/>
          </a:p>
        </p:txBody>
      </p:sp>
      <p:sp>
        <p:nvSpPr>
          <p:cNvPr id="10" name="Rectangle 9">
            <a:extLst>
              <a:ext uri="{FF2B5EF4-FFF2-40B4-BE49-F238E27FC236}">
                <a16:creationId xmlns:a16="http://schemas.microsoft.com/office/drawing/2014/main" id="{7572AC85-6537-DD27-387A-F37C4093AB19}"/>
              </a:ext>
            </a:extLst>
          </p:cNvPr>
          <p:cNvSpPr/>
          <p:nvPr/>
        </p:nvSpPr>
        <p:spPr>
          <a:xfrm>
            <a:off x="629285" y="1097512"/>
            <a:ext cx="10746296" cy="2485912"/>
          </a:xfrm>
          <a:prstGeom prst="rect">
            <a:avLst/>
          </a:prstGeom>
          <a:solidFill>
            <a:schemeClr val="bg1"/>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GB" sz="2000" dirty="0">
                <a:solidFill>
                  <a:schemeClr val="tx1"/>
                </a:solidFill>
              </a:rPr>
              <a:t>When you access CCMS, you may need to reassign some cases to continue receiving actions and notifications:</a:t>
            </a:r>
          </a:p>
          <a:p>
            <a:pPr marL="342900" indent="-342900">
              <a:buFont typeface="Arial" panose="020B0604020202020204" pitchFamily="34" charset="0"/>
              <a:buChar char="•"/>
              <a:defRPr/>
            </a:pPr>
            <a:r>
              <a:rPr lang="en-GB" sz="2000" dirty="0">
                <a:solidFill>
                  <a:schemeClr val="tx1"/>
                </a:solidFill>
              </a:rPr>
              <a:t>Use ‘Case and Application’ search to locate any cases submitted under your old account.</a:t>
            </a:r>
          </a:p>
          <a:p>
            <a:pPr marL="342900" indent="-342900">
              <a:buFont typeface="Arial" panose="020B0604020202020204" pitchFamily="34" charset="0"/>
              <a:buChar char="•"/>
              <a:defRPr/>
            </a:pPr>
            <a:r>
              <a:rPr lang="en-GB" sz="2000" dirty="0">
                <a:solidFill>
                  <a:schemeClr val="tx1"/>
                </a:solidFill>
              </a:rPr>
              <a:t>From available actions: Select ‘Amend Provider Details’ </a:t>
            </a:r>
          </a:p>
          <a:p>
            <a:pPr marL="342900" indent="-342900">
              <a:buFont typeface="Arial" panose="020B0604020202020204" pitchFamily="34" charset="0"/>
              <a:buChar char="•"/>
              <a:defRPr/>
            </a:pPr>
            <a:r>
              <a:rPr lang="en-GB" sz="2000" dirty="0">
                <a:solidFill>
                  <a:schemeClr val="tx1"/>
                </a:solidFill>
              </a:rPr>
              <a:t>Amend the ‘Contact Name’ on each case to your new </a:t>
            </a:r>
            <a:r>
              <a:rPr lang="en-GB" sz="2000" dirty="0" err="1">
                <a:solidFill>
                  <a:schemeClr val="tx1"/>
                </a:solidFill>
              </a:rPr>
              <a:t>SiLAS</a:t>
            </a:r>
            <a:r>
              <a:rPr lang="en-GB" sz="2000" dirty="0">
                <a:solidFill>
                  <a:schemeClr val="tx1"/>
                </a:solidFill>
              </a:rPr>
              <a:t> account: </a:t>
            </a:r>
          </a:p>
          <a:p>
            <a:pPr marL="457200" lvl="2" indent="350838">
              <a:buFont typeface="Arial" panose="020B0604020202020204" pitchFamily="34" charset="0"/>
              <a:buChar char="•"/>
              <a:defRPr/>
            </a:pPr>
            <a:r>
              <a:rPr lang="en-GB" sz="2000" dirty="0">
                <a:solidFill>
                  <a:schemeClr val="tx1"/>
                </a:solidFill>
              </a:rPr>
              <a:t>Prioritise amendments for live cases and those requiring bill submissions.</a:t>
            </a:r>
          </a:p>
          <a:p>
            <a:pPr marL="0" lvl="2" indent="355600">
              <a:buFont typeface="Arial" panose="020B0604020202020204" pitchFamily="34" charset="0"/>
              <a:buChar char="•"/>
              <a:defRPr/>
            </a:pPr>
            <a:r>
              <a:rPr lang="en-GB" sz="2000" b="1" dirty="0">
                <a:solidFill>
                  <a:schemeClr val="tx1"/>
                </a:solidFill>
              </a:rPr>
              <a:t>Note: </a:t>
            </a:r>
            <a:r>
              <a:rPr lang="en-GB" sz="2000" dirty="0">
                <a:solidFill>
                  <a:schemeClr val="tx1"/>
                </a:solidFill>
              </a:rPr>
              <a:t>Prior to ‘go-live’ - Joining instructions will be shared with guidance and screenshots</a:t>
            </a:r>
          </a:p>
        </p:txBody>
      </p:sp>
      <p:grpSp>
        <p:nvGrpSpPr>
          <p:cNvPr id="12" name="Group 11" descr="Screenshot of available actions screen on CCMS">
            <a:extLst>
              <a:ext uri="{FF2B5EF4-FFF2-40B4-BE49-F238E27FC236}">
                <a16:creationId xmlns:a16="http://schemas.microsoft.com/office/drawing/2014/main" id="{6BDE28E8-A445-D61D-D94F-01A1B28CCD0D}"/>
              </a:ext>
            </a:extLst>
          </p:cNvPr>
          <p:cNvGrpSpPr/>
          <p:nvPr/>
        </p:nvGrpSpPr>
        <p:grpSpPr>
          <a:xfrm>
            <a:off x="629285" y="3883550"/>
            <a:ext cx="4750237" cy="2404919"/>
            <a:chOff x="629285" y="3883550"/>
            <a:chExt cx="4750237" cy="2404919"/>
          </a:xfrm>
        </p:grpSpPr>
        <p:pic>
          <p:nvPicPr>
            <p:cNvPr id="1026" name="Picture 2">
              <a:extLst>
                <a:ext uri="{FF2B5EF4-FFF2-40B4-BE49-F238E27FC236}">
                  <a16:creationId xmlns:a16="http://schemas.microsoft.com/office/drawing/2014/main" id="{32FFB4B0-45EB-3888-A613-FCB7E9429A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334"/>
            <a:stretch>
              <a:fillRect/>
            </a:stretch>
          </p:blipFill>
          <p:spPr bwMode="auto">
            <a:xfrm>
              <a:off x="629285" y="3883550"/>
              <a:ext cx="4750237" cy="2404919"/>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B0889E0-E1FE-BD2E-CA55-614BA0399656}"/>
                </a:ext>
              </a:extLst>
            </p:cNvPr>
            <p:cNvSpPr/>
            <p:nvPr/>
          </p:nvSpPr>
          <p:spPr>
            <a:xfrm>
              <a:off x="809424" y="5548381"/>
              <a:ext cx="2463979" cy="3061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descr="Screenshot of CCMS amend provider details screen">
            <a:extLst>
              <a:ext uri="{FF2B5EF4-FFF2-40B4-BE49-F238E27FC236}">
                <a16:creationId xmlns:a16="http://schemas.microsoft.com/office/drawing/2014/main" id="{B9FD6F6A-2AD4-EC45-2E67-67E263975C76}"/>
              </a:ext>
            </a:extLst>
          </p:cNvPr>
          <p:cNvGrpSpPr/>
          <p:nvPr/>
        </p:nvGrpSpPr>
        <p:grpSpPr>
          <a:xfrm>
            <a:off x="6095999" y="3883550"/>
            <a:ext cx="3879273" cy="2371725"/>
            <a:chOff x="6095999" y="3883550"/>
            <a:chExt cx="3879273" cy="2371725"/>
          </a:xfrm>
        </p:grpSpPr>
        <p:pic>
          <p:nvPicPr>
            <p:cNvPr id="1028" name="Picture 4">
              <a:extLst>
                <a:ext uri="{FF2B5EF4-FFF2-40B4-BE49-F238E27FC236}">
                  <a16:creationId xmlns:a16="http://schemas.microsoft.com/office/drawing/2014/main" id="{C72213A6-DDDB-4887-A1E1-94E2B4D11B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3108"/>
            <a:stretch>
              <a:fillRect/>
            </a:stretch>
          </p:blipFill>
          <p:spPr bwMode="auto">
            <a:xfrm>
              <a:off x="6095999" y="3883550"/>
              <a:ext cx="3879273" cy="237172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2C9BB67-BECA-B6F4-A3DE-A4A1EADD2EA2}"/>
                </a:ext>
              </a:extLst>
            </p:cNvPr>
            <p:cNvSpPr/>
            <p:nvPr/>
          </p:nvSpPr>
          <p:spPr>
            <a:xfrm>
              <a:off x="6173425" y="5548382"/>
              <a:ext cx="2638066" cy="3892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Slide Number Placeholder 4">
            <a:extLst>
              <a:ext uri="{FF2B5EF4-FFF2-40B4-BE49-F238E27FC236}">
                <a16:creationId xmlns:a16="http://schemas.microsoft.com/office/drawing/2014/main" id="{5ACC5E93-9883-AE91-8E3D-004F0B1BF32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189ED6-F87B-4BC1-907E-EF602CA5C674}" type="slidenum">
              <a:rPr kumimoji="0" lang="en-GB" sz="1500" b="1" i="0" u="none" strike="noStrike" kern="1200" cap="none" spc="0" normalizeH="0" baseline="0" noProof="0" smtClean="0">
                <a:ln>
                  <a:noFill/>
                </a:ln>
                <a:solidFill>
                  <a:srgbClr val="565B9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1500" b="1" i="0" u="none" strike="noStrike" kern="1200" cap="none" spc="0" normalizeH="0" baseline="0" noProof="0">
              <a:ln>
                <a:noFill/>
              </a:ln>
              <a:solidFill>
                <a:srgbClr val="565B96"/>
              </a:solidFill>
              <a:effectLst/>
              <a:uLnTx/>
              <a:uFillTx/>
              <a:latin typeface="Arial"/>
              <a:ea typeface="+mn-ea"/>
              <a:cs typeface="+mn-cs"/>
            </a:endParaRPr>
          </a:p>
        </p:txBody>
      </p:sp>
    </p:spTree>
    <p:extLst>
      <p:ext uri="{BB962C8B-B14F-4D97-AF65-F5344CB8AC3E}">
        <p14:creationId xmlns:p14="http://schemas.microsoft.com/office/powerpoint/2010/main" val="398305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1066D-56F2-BFB9-71CF-7284A5AFC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936CE-9A2C-46A6-405E-EDC566F052E6}"/>
              </a:ext>
            </a:extLst>
          </p:cNvPr>
          <p:cNvSpPr>
            <a:spLocks noGrp="1"/>
          </p:cNvSpPr>
          <p:nvPr>
            <p:ph type="title"/>
          </p:nvPr>
        </p:nvSpPr>
        <p:spPr>
          <a:xfrm>
            <a:off x="759600" y="2620800"/>
            <a:ext cx="9798530" cy="1080000"/>
          </a:xfrm>
        </p:spPr>
        <p:txBody>
          <a:bodyPr>
            <a:normAutofit/>
          </a:bodyPr>
          <a:lstStyle/>
          <a:p>
            <a:r>
              <a:rPr lang="en-GB" noProof="0" dirty="0"/>
              <a:t>Q&amp;A </a:t>
            </a:r>
          </a:p>
        </p:txBody>
      </p:sp>
    </p:spTree>
    <p:extLst>
      <p:ext uri="{BB962C8B-B14F-4D97-AF65-F5344CB8AC3E}">
        <p14:creationId xmlns:p14="http://schemas.microsoft.com/office/powerpoint/2010/main" val="73220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DF35D-79AD-6389-49E1-03414EFCDDB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98E27E-A1BD-C8FE-01B9-23B32BA95A05}"/>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Providing access to justice through w</a:t>
            </a:r>
            <a:r>
              <a:rPr kumimoji="0" lang="en-GB" sz="1100" b="0" i="0" u="none" strike="noStrike" kern="1200" cap="none" spc="0" normalizeH="0" baseline="0" noProof="0">
                <a:ln>
                  <a:noFill/>
                </a:ln>
                <a:solidFill>
                  <a:prstClr val="black"/>
                </a:solidFill>
                <a:effectLst/>
                <a:uLnTx/>
                <a:uFillTx/>
                <a:latin typeface="Arial"/>
                <a:ea typeface="+mn-ea"/>
                <a:cs typeface="Arial"/>
              </a:rPr>
              <a:t>orking with others to achieve excellence in the delivery of legal aid</a:t>
            </a:r>
          </a:p>
        </p:txBody>
      </p:sp>
      <p:sp>
        <p:nvSpPr>
          <p:cNvPr id="2" name="Title 1">
            <a:extLst>
              <a:ext uri="{FF2B5EF4-FFF2-40B4-BE49-F238E27FC236}">
                <a16:creationId xmlns:a16="http://schemas.microsoft.com/office/drawing/2014/main" id="{229191A5-C28C-77CD-A14D-A24F69C0671E}"/>
              </a:ext>
            </a:extLst>
          </p:cNvPr>
          <p:cNvSpPr>
            <a:spLocks noGrp="1"/>
          </p:cNvSpPr>
          <p:nvPr>
            <p:ph type="title"/>
          </p:nvPr>
        </p:nvSpPr>
        <p:spPr>
          <a:xfrm>
            <a:off x="809425" y="372136"/>
            <a:ext cx="10728000" cy="900000"/>
          </a:xfrm>
        </p:spPr>
        <p:txBody>
          <a:bodyPr>
            <a:normAutofit/>
          </a:bodyPr>
          <a:lstStyle/>
          <a:p>
            <a:r>
              <a:rPr lang="en-GB" sz="2800" noProof="0"/>
              <a:t>What comes next</a:t>
            </a:r>
          </a:p>
        </p:txBody>
      </p:sp>
      <p:sp>
        <p:nvSpPr>
          <p:cNvPr id="8" name="TextBox 7">
            <a:extLst>
              <a:ext uri="{FF2B5EF4-FFF2-40B4-BE49-F238E27FC236}">
                <a16:creationId xmlns:a16="http://schemas.microsoft.com/office/drawing/2014/main" id="{AE53ABB5-6ABE-5059-01FF-2ECBDC54D09F}"/>
              </a:ext>
            </a:extLst>
          </p:cNvPr>
          <p:cNvSpPr txBox="1"/>
          <p:nvPr/>
        </p:nvSpPr>
        <p:spPr>
          <a:xfrm>
            <a:off x="743704" y="1149794"/>
            <a:ext cx="10859441" cy="4862870"/>
          </a:xfrm>
          <a:prstGeom prst="rect">
            <a:avLst/>
          </a:prstGeom>
          <a:noFill/>
        </p:spPr>
        <p:txBody>
          <a:bodyPr wrap="square" lIns="91440" tIns="45720" rIns="91440" bIns="45720" anchor="t">
            <a:spAutoFit/>
          </a:bodyPr>
          <a:lstStyle/>
          <a:p>
            <a:pPr marR="0" lvl="0" defTabSz="914400" rtl="0" eaLnBrk="1" fontAlgn="auto" latinLnBrk="0" hangingPunct="1">
              <a:lnSpc>
                <a:spcPct val="100000"/>
              </a:lnSpc>
              <a:spcBef>
                <a:spcPts val="0"/>
              </a:spcBef>
              <a:spcAft>
                <a:spcPts val="300"/>
              </a:spcAft>
              <a:buClrTx/>
              <a:buSzTx/>
              <a:tabLst/>
              <a:defRPr/>
            </a:pPr>
            <a:r>
              <a:rPr lang="en-GB" sz="2000" b="1" noProof="0" dirty="0"/>
              <a:t>After this session:</a:t>
            </a:r>
            <a:endParaRPr kumimoji="0" lang="en-GB" sz="2000" b="1" i="0" u="none" strike="noStrike" kern="1200" cap="none" spc="0" normalizeH="0" baseline="0" noProof="0" dirty="0">
              <a:ln>
                <a:noFill/>
              </a:ln>
              <a:effectLst/>
              <a:uLnTx/>
              <a:uFillTx/>
              <a:ea typeface="+mn-ea"/>
              <a:cs typeface="+mn-cs"/>
            </a:endParaRPr>
          </a:p>
          <a:p>
            <a:pPr marL="342900" marR="0" lvl="0" indent="-34290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2000" noProof="0" dirty="0"/>
              <a:t>We will send f</a:t>
            </a:r>
            <a:r>
              <a:rPr kumimoji="0" lang="en-GB" sz="2000" b="0" i="0" u="none" strike="noStrike" kern="1200" cap="none" spc="0" normalizeH="0" baseline="0" noProof="0" dirty="0">
                <a:ln>
                  <a:noFill/>
                </a:ln>
                <a:effectLst/>
                <a:uLnTx/>
                <a:uFillTx/>
                <a:ea typeface="+mn-ea"/>
                <a:cs typeface="+mn-cs"/>
              </a:rPr>
              <a:t>ollow up questions with written responses</a:t>
            </a:r>
            <a:endParaRPr lang="en-GB" sz="2000" b="0" i="0" u="none" strike="noStrike" kern="1200" cap="none" spc="0" normalizeH="0" baseline="0" noProof="0" dirty="0">
              <a:ln>
                <a:noFill/>
              </a:ln>
              <a:effectLst/>
              <a:uLnTx/>
              <a:uFillTx/>
              <a:cs typeface="Arial"/>
            </a:endParaRPr>
          </a:p>
          <a:p>
            <a:pPr marL="342900" marR="0" lvl="0" indent="-34290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2000" noProof="0" dirty="0">
                <a:cs typeface="Arial"/>
              </a:rPr>
              <a:t>A recording of this session and slides will be shared</a:t>
            </a:r>
          </a:p>
          <a:p>
            <a:pPr marL="342900" marR="0" lvl="0" indent="-34290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ea typeface="+mn-ea"/>
                <a:cs typeface="+mn-cs"/>
              </a:rPr>
              <a:t>We ask for your feedback of the session via a survey</a:t>
            </a:r>
            <a:endParaRPr lang="en-GB" sz="2000" b="0" i="0" u="none" strike="noStrike" kern="1200" cap="none" spc="0" normalizeH="0" baseline="0" noProof="0" dirty="0">
              <a:ln>
                <a:noFill/>
              </a:ln>
              <a:effectLst/>
              <a:uLnTx/>
              <a:uFillTx/>
              <a:cs typeface="Arial"/>
            </a:endParaRPr>
          </a:p>
          <a:p>
            <a:pPr marR="0" lvl="0" defTabSz="914400" rtl="0" eaLnBrk="1" fontAlgn="auto" latinLnBrk="0" hangingPunct="1">
              <a:lnSpc>
                <a:spcPct val="100000"/>
              </a:lnSpc>
              <a:spcBef>
                <a:spcPts val="0"/>
              </a:spcBef>
              <a:spcAft>
                <a:spcPts val="300"/>
              </a:spcAft>
              <a:buClrTx/>
              <a:buSzTx/>
              <a:tabLst/>
              <a:defRPr/>
            </a:pPr>
            <a:r>
              <a:rPr lang="en-GB" sz="2000" b="1" noProof="0" dirty="0">
                <a:cs typeface="Arial"/>
              </a:rPr>
              <a:t>How we plan to support:</a:t>
            </a:r>
          </a:p>
          <a:p>
            <a:pPr marL="285750" marR="0" lvl="0" indent="-28575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000" i="0" u="none" strike="noStrike" kern="1200" cap="none" spc="0" normalizeH="0" baseline="0" noProof="0" dirty="0">
                <a:ln>
                  <a:noFill/>
                </a:ln>
                <a:effectLst/>
                <a:uLnTx/>
                <a:uFillTx/>
                <a:ea typeface="+mn-ea"/>
                <a:cs typeface="+mn-cs"/>
              </a:rPr>
              <a:t>Training Website</a:t>
            </a:r>
            <a:endParaRPr lang="en-GB" sz="2000" i="0" u="none" strike="noStrike" kern="1200" cap="none" spc="0" normalizeH="0" baseline="0" noProof="0" dirty="0">
              <a:ln>
                <a:noFill/>
              </a:ln>
              <a:effectLst/>
              <a:uLnTx/>
              <a:uFillTx/>
              <a:cs typeface="Arial"/>
            </a:endParaRPr>
          </a:p>
          <a:p>
            <a:pPr marL="285750" marR="0" lvl="0" indent="-28575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2000" noProof="0" dirty="0"/>
              <a:t>Guidance</a:t>
            </a:r>
            <a:endParaRPr lang="en-GB" sz="2000" noProof="0" dirty="0">
              <a:cs typeface="Arial"/>
            </a:endParaRPr>
          </a:p>
          <a:p>
            <a:pPr marL="285750" indent="-285750">
              <a:spcAft>
                <a:spcPts val="300"/>
              </a:spcAft>
              <a:buFont typeface="Arial" panose="020B0604020202020204" pitchFamily="34" charset="0"/>
              <a:buChar char="•"/>
              <a:defRPr/>
            </a:pPr>
            <a:r>
              <a:rPr lang="en-GB" sz="2000" noProof="0" dirty="0">
                <a:cs typeface="Arial"/>
              </a:rPr>
              <a:t>Upcoming CCMS training sessions across December </a:t>
            </a:r>
            <a:r>
              <a:rPr lang="en-GB" sz="2000" dirty="0">
                <a:cs typeface="Arial"/>
              </a:rPr>
              <a:t>(sign up via Eventbrite)</a:t>
            </a:r>
            <a:endParaRPr lang="en-GB" sz="2000" noProof="0" dirty="0">
              <a:cs typeface="Arial"/>
            </a:endParaRPr>
          </a:p>
          <a:p>
            <a:pPr marL="285750" marR="0" lvl="0" indent="-28575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2000" noProof="0" dirty="0">
                <a:cs typeface="Arial"/>
              </a:rPr>
              <a:t>Civil Billing Seminars (including withdrawal from average payment scheme) coming up w/c 1st December</a:t>
            </a:r>
          </a:p>
          <a:p>
            <a:pPr marL="285750" marR="0" lvl="0" indent="-28575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2000" dirty="0">
                <a:cs typeface="Arial"/>
              </a:rPr>
              <a:t>Weekly representative body meetings led by deputy director David Phillips</a:t>
            </a:r>
          </a:p>
          <a:p>
            <a:pPr marL="285750" marR="0" lvl="0" indent="-28575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2000" noProof="0" dirty="0">
                <a:cs typeface="Arial"/>
              </a:rPr>
              <a:t>Civil process efficiency team (PET) meetings will re</a:t>
            </a:r>
            <a:r>
              <a:rPr lang="en-GB" sz="2000" dirty="0" err="1">
                <a:cs typeface="Arial"/>
              </a:rPr>
              <a:t>sume</a:t>
            </a:r>
            <a:r>
              <a:rPr lang="en-GB" sz="2000" dirty="0">
                <a:cs typeface="Arial"/>
              </a:rPr>
              <a:t> normal schedule</a:t>
            </a:r>
            <a:endParaRPr lang="en-GB" sz="2000" b="1" dirty="0">
              <a:cs typeface="Arial"/>
            </a:endParaRPr>
          </a:p>
          <a:p>
            <a:pPr marR="0" lvl="0" defTabSz="914400" rtl="0" eaLnBrk="1" fontAlgn="auto" latinLnBrk="0" hangingPunct="1">
              <a:lnSpc>
                <a:spcPct val="100000"/>
              </a:lnSpc>
              <a:spcBef>
                <a:spcPts val="0"/>
              </a:spcBef>
              <a:spcAft>
                <a:spcPts val="300"/>
              </a:spcAft>
              <a:buClrTx/>
              <a:buSzTx/>
              <a:tabLst/>
              <a:defRPr/>
            </a:pPr>
            <a:r>
              <a:rPr lang="en-GB" sz="2000" b="1" noProof="0" dirty="0">
                <a:cs typeface="Arial"/>
              </a:rPr>
              <a:t>An ask from us:</a:t>
            </a:r>
          </a:p>
          <a:p>
            <a:pPr marL="285750" marR="0" lvl="0" indent="-28575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2000" dirty="0">
                <a:cs typeface="Arial"/>
              </a:rPr>
              <a:t>Please prioritise reading communications that will be provided for key information</a:t>
            </a:r>
          </a:p>
        </p:txBody>
      </p:sp>
      <p:sp>
        <p:nvSpPr>
          <p:cNvPr id="5" name="Slide Number Placeholder 4">
            <a:extLst>
              <a:ext uri="{FF2B5EF4-FFF2-40B4-BE49-F238E27FC236}">
                <a16:creationId xmlns:a16="http://schemas.microsoft.com/office/drawing/2014/main" id="{06AF223C-70CB-5DA8-E2AC-3AC9DFA5198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189ED6-F87B-4BC1-907E-EF602CA5C674}" type="slidenum">
              <a:rPr kumimoji="0" lang="en-GB" sz="1500" b="1" i="0" u="none" strike="noStrike" kern="1200" cap="none" spc="0" normalizeH="0" baseline="0" noProof="0" smtClean="0">
                <a:ln>
                  <a:noFill/>
                </a:ln>
                <a:solidFill>
                  <a:srgbClr val="565B9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1500" b="1" i="0" u="none" strike="noStrike" kern="1200" cap="none" spc="0" normalizeH="0" baseline="0" noProof="0">
              <a:ln>
                <a:noFill/>
              </a:ln>
              <a:solidFill>
                <a:srgbClr val="565B96"/>
              </a:solidFill>
              <a:effectLst/>
              <a:uLnTx/>
              <a:uFillTx/>
              <a:latin typeface="Arial"/>
              <a:ea typeface="+mn-ea"/>
              <a:cs typeface="+mn-cs"/>
            </a:endParaRPr>
          </a:p>
        </p:txBody>
      </p:sp>
    </p:spTree>
    <p:extLst>
      <p:ext uri="{BB962C8B-B14F-4D97-AF65-F5344CB8AC3E}">
        <p14:creationId xmlns:p14="http://schemas.microsoft.com/office/powerpoint/2010/main" val="28316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A162A-F948-3157-1EB8-240B859DEFC2}"/>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24827A5E-CD5E-0967-D3C4-84A6F4CEE25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Providing access to justice through w</a:t>
            </a:r>
            <a:r>
              <a:rPr kumimoji="0" lang="en-GB" sz="1100" b="0" i="0" u="none" strike="noStrike" kern="1200" cap="none" spc="0" normalizeH="0" baseline="0" noProof="0">
                <a:ln>
                  <a:noFill/>
                </a:ln>
                <a:solidFill>
                  <a:prstClr val="black"/>
                </a:solidFill>
                <a:effectLst/>
                <a:uLnTx/>
                <a:uFillTx/>
                <a:latin typeface="Arial"/>
                <a:ea typeface="+mn-ea"/>
                <a:cs typeface="Arial"/>
              </a:rPr>
              <a:t>orking with others to achieve excellence in the delivery of legal aid</a:t>
            </a:r>
          </a:p>
        </p:txBody>
      </p:sp>
      <p:sp>
        <p:nvSpPr>
          <p:cNvPr id="2" name="Title 1">
            <a:extLst>
              <a:ext uri="{FF2B5EF4-FFF2-40B4-BE49-F238E27FC236}">
                <a16:creationId xmlns:a16="http://schemas.microsoft.com/office/drawing/2014/main" id="{1857E4A0-8679-1DE0-2E63-A557CBC8B388}"/>
              </a:ext>
            </a:extLst>
          </p:cNvPr>
          <p:cNvSpPr>
            <a:spLocks noGrp="1"/>
          </p:cNvSpPr>
          <p:nvPr>
            <p:ph type="title"/>
          </p:nvPr>
        </p:nvSpPr>
        <p:spPr>
          <a:xfrm>
            <a:off x="809425" y="372136"/>
            <a:ext cx="10728000" cy="900000"/>
          </a:xfrm>
        </p:spPr>
        <p:txBody>
          <a:bodyPr>
            <a:normAutofit/>
          </a:bodyPr>
          <a:lstStyle/>
          <a:p>
            <a:r>
              <a:rPr lang="en-GB" sz="2800" noProof="0" dirty="0"/>
              <a:t>Support available</a:t>
            </a:r>
          </a:p>
        </p:txBody>
      </p:sp>
      <p:sp>
        <p:nvSpPr>
          <p:cNvPr id="3" name="Rectangle 2">
            <a:extLst>
              <a:ext uri="{FF2B5EF4-FFF2-40B4-BE49-F238E27FC236}">
                <a16:creationId xmlns:a16="http://schemas.microsoft.com/office/drawing/2014/main" id="{4E039DA7-EABB-BBF1-DB5A-E5F581930D6F}"/>
              </a:ext>
            </a:extLst>
          </p:cNvPr>
          <p:cNvSpPr/>
          <p:nvPr/>
        </p:nvSpPr>
        <p:spPr>
          <a:xfrm>
            <a:off x="809425" y="1827124"/>
            <a:ext cx="10728000" cy="320375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200000"/>
              </a:lnSpc>
              <a:spcAft>
                <a:spcPts val="600"/>
              </a:spcAft>
              <a:buFont typeface="Arial" panose="020B0604020202020204" pitchFamily="34" charset="0"/>
              <a:buChar char="•"/>
              <a:defRPr/>
            </a:pPr>
            <a:r>
              <a:rPr lang="en-GB" sz="2000" noProof="0" dirty="0">
                <a:solidFill>
                  <a:schemeClr val="tx1"/>
                </a:solidFill>
                <a:cs typeface="Arial"/>
              </a:rPr>
              <a:t>If you have a technical query / need support, email us: </a:t>
            </a:r>
            <a:r>
              <a:rPr lang="en-GB" sz="2000" noProof="0" dirty="0">
                <a:solidFill>
                  <a:schemeClr val="tx1"/>
                </a:solidFill>
                <a:cs typeface="Arial"/>
                <a:hlinkClick r:id="rId2"/>
              </a:rPr>
              <a:t>online-support@justice.gov.uk</a:t>
            </a:r>
            <a:r>
              <a:rPr lang="en-GB" sz="2000" noProof="0" dirty="0">
                <a:solidFill>
                  <a:schemeClr val="tx1"/>
                </a:solidFill>
                <a:cs typeface="Arial"/>
              </a:rPr>
              <a:t> </a:t>
            </a:r>
          </a:p>
          <a:p>
            <a:pPr marL="285750" indent="-285750">
              <a:lnSpc>
                <a:spcPct val="200000"/>
              </a:lnSpc>
              <a:spcAft>
                <a:spcPts val="600"/>
              </a:spcAft>
              <a:buFont typeface="Arial" panose="020B0604020202020204" pitchFamily="34" charset="0"/>
              <a:buChar char="•"/>
              <a:defRPr/>
            </a:pPr>
            <a:r>
              <a:rPr lang="en-GB" sz="2000" b="0" i="0" u="none" strike="noStrike" kern="1200" cap="none" spc="0" normalizeH="0" baseline="0" noProof="0" dirty="0">
                <a:ln>
                  <a:noFill/>
                </a:ln>
                <a:solidFill>
                  <a:schemeClr val="tx1"/>
                </a:solidFill>
                <a:effectLst/>
                <a:uLnTx/>
                <a:uFillTx/>
                <a:cs typeface="Arial"/>
              </a:rPr>
              <a:t>Genera</a:t>
            </a:r>
            <a:r>
              <a:rPr lang="en-GB" sz="2000" noProof="0" dirty="0">
                <a:solidFill>
                  <a:schemeClr val="tx1"/>
                </a:solidFill>
                <a:cs typeface="Arial"/>
              </a:rPr>
              <a:t>l LAA query: </a:t>
            </a:r>
            <a:r>
              <a:rPr lang="en-GB" sz="2000" dirty="0">
                <a:solidFill>
                  <a:schemeClr val="tx1"/>
                </a:solidFill>
                <a:cs typeface="Arial"/>
              </a:rPr>
              <a:t>C</a:t>
            </a:r>
            <a:r>
              <a:rPr lang="en-GB" sz="2000" noProof="0" dirty="0" err="1">
                <a:solidFill>
                  <a:schemeClr val="tx1"/>
                </a:solidFill>
                <a:cs typeface="Arial"/>
              </a:rPr>
              <a:t>ontact</a:t>
            </a:r>
            <a:r>
              <a:rPr lang="en-GB" sz="2000" noProof="0" dirty="0">
                <a:solidFill>
                  <a:schemeClr val="tx1"/>
                </a:solidFill>
                <a:cs typeface="Arial"/>
              </a:rPr>
              <a:t> civil </a:t>
            </a:r>
            <a:r>
              <a:rPr lang="en-GB" sz="2000" dirty="0">
                <a:solidFill>
                  <a:schemeClr val="tx1"/>
                </a:solidFill>
                <a:cs typeface="Arial"/>
              </a:rPr>
              <a:t>c</a:t>
            </a:r>
            <a:r>
              <a:rPr lang="en-GB" sz="2000" noProof="0" dirty="0" err="1">
                <a:solidFill>
                  <a:schemeClr val="tx1"/>
                </a:solidFill>
                <a:cs typeface="Arial"/>
              </a:rPr>
              <a:t>ustomer</a:t>
            </a:r>
            <a:r>
              <a:rPr lang="en-GB" sz="2000" noProof="0" dirty="0">
                <a:solidFill>
                  <a:schemeClr val="tx1"/>
                </a:solidFill>
                <a:cs typeface="Arial"/>
              </a:rPr>
              <a:t> </a:t>
            </a:r>
            <a:r>
              <a:rPr lang="en-GB" sz="2000" dirty="0">
                <a:solidFill>
                  <a:schemeClr val="tx1"/>
                </a:solidFill>
                <a:cs typeface="Arial"/>
              </a:rPr>
              <a:t>s</a:t>
            </a:r>
            <a:r>
              <a:rPr lang="en-GB" sz="2000" noProof="0" dirty="0" err="1">
                <a:solidFill>
                  <a:schemeClr val="tx1"/>
                </a:solidFill>
                <a:cs typeface="Arial"/>
              </a:rPr>
              <a:t>ervice</a:t>
            </a:r>
            <a:r>
              <a:rPr lang="en-GB" sz="2000" noProof="0" dirty="0">
                <a:solidFill>
                  <a:schemeClr val="tx1"/>
                </a:solidFill>
                <a:cs typeface="Arial"/>
              </a:rPr>
              <a:t> team: </a:t>
            </a:r>
            <a:r>
              <a:rPr lang="en-GB" sz="2000" b="1" noProof="0" dirty="0">
                <a:solidFill>
                  <a:schemeClr val="tx1"/>
                </a:solidFill>
                <a:cs typeface="Arial"/>
              </a:rPr>
              <a:t>0300 200 2020</a:t>
            </a:r>
          </a:p>
          <a:p>
            <a:pPr marL="285750" indent="-285750">
              <a:lnSpc>
                <a:spcPct val="200000"/>
              </a:lnSpc>
              <a:spcAft>
                <a:spcPts val="600"/>
              </a:spcAft>
              <a:buFont typeface="Arial" panose="020B0604020202020204" pitchFamily="34" charset="0"/>
              <a:buChar char="•"/>
              <a:defRPr/>
            </a:pPr>
            <a:r>
              <a:rPr lang="en-GB" sz="2000" i="0" u="none" strike="noStrike" kern="1200" cap="none" spc="0" normalizeH="0" baseline="0" dirty="0">
                <a:ln>
                  <a:noFill/>
                </a:ln>
                <a:solidFill>
                  <a:schemeClr val="tx1"/>
                </a:solidFill>
                <a:effectLst/>
                <a:uLnTx/>
                <a:uFillTx/>
                <a:cs typeface="Arial"/>
              </a:rPr>
              <a:t>Your contract manager</a:t>
            </a:r>
            <a:endParaRPr lang="en-GB" sz="2000" i="0" u="none" strike="noStrike" kern="1200" cap="none" spc="0" normalizeH="0" baseline="0" noProof="0" dirty="0">
              <a:ln>
                <a:noFill/>
              </a:ln>
              <a:solidFill>
                <a:schemeClr val="tx1"/>
              </a:solidFill>
              <a:effectLst/>
              <a:uLnTx/>
              <a:uFillTx/>
              <a:cs typeface="Arial"/>
            </a:endParaRPr>
          </a:p>
        </p:txBody>
      </p:sp>
      <p:sp>
        <p:nvSpPr>
          <p:cNvPr id="5" name="Slide Number Placeholder 4">
            <a:extLst>
              <a:ext uri="{FF2B5EF4-FFF2-40B4-BE49-F238E27FC236}">
                <a16:creationId xmlns:a16="http://schemas.microsoft.com/office/drawing/2014/main" id="{B0ED21DA-3D6E-7A1B-F8DD-9D953548C59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189ED6-F87B-4BC1-907E-EF602CA5C674}" type="slidenum">
              <a:rPr kumimoji="0" lang="en-GB" sz="1500" b="1" i="0" u="none" strike="noStrike" kern="1200" cap="none" spc="0" normalizeH="0" baseline="0" noProof="0" smtClean="0">
                <a:ln>
                  <a:noFill/>
                </a:ln>
                <a:solidFill>
                  <a:srgbClr val="565B9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1500" b="1" i="0" u="none" strike="noStrike" kern="1200" cap="none" spc="0" normalizeH="0" baseline="0" noProof="0">
              <a:ln>
                <a:noFill/>
              </a:ln>
              <a:solidFill>
                <a:srgbClr val="565B96"/>
              </a:solidFill>
              <a:effectLst/>
              <a:uLnTx/>
              <a:uFillTx/>
              <a:latin typeface="Arial"/>
              <a:ea typeface="+mn-ea"/>
              <a:cs typeface="+mn-cs"/>
            </a:endParaRPr>
          </a:p>
        </p:txBody>
      </p:sp>
    </p:spTree>
    <p:extLst>
      <p:ext uri="{BB962C8B-B14F-4D97-AF65-F5344CB8AC3E}">
        <p14:creationId xmlns:p14="http://schemas.microsoft.com/office/powerpoint/2010/main" val="1239753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2EEB4-88A5-E1C5-1E19-056B94981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26FE3-3814-B271-893E-821C52302736}"/>
              </a:ext>
            </a:extLst>
          </p:cNvPr>
          <p:cNvSpPr>
            <a:spLocks noGrp="1"/>
          </p:cNvSpPr>
          <p:nvPr>
            <p:ph type="title"/>
          </p:nvPr>
        </p:nvSpPr>
        <p:spPr>
          <a:xfrm>
            <a:off x="759600" y="2620800"/>
            <a:ext cx="9798530" cy="1080000"/>
          </a:xfrm>
        </p:spPr>
        <p:txBody>
          <a:bodyPr>
            <a:normAutofit/>
          </a:bodyPr>
          <a:lstStyle/>
          <a:p>
            <a:r>
              <a:rPr lang="en-GB" noProof="0"/>
              <a:t>General additional information</a:t>
            </a:r>
          </a:p>
        </p:txBody>
      </p:sp>
    </p:spTree>
    <p:extLst>
      <p:ext uri="{BB962C8B-B14F-4D97-AF65-F5344CB8AC3E}">
        <p14:creationId xmlns:p14="http://schemas.microsoft.com/office/powerpoint/2010/main" val="116647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2BA39-1932-94FC-0BCE-A814CCC2E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EA448-97D3-1C85-E816-060C182F388B}"/>
              </a:ext>
            </a:extLst>
          </p:cNvPr>
          <p:cNvSpPr>
            <a:spLocks noGrp="1"/>
          </p:cNvSpPr>
          <p:nvPr>
            <p:ph type="title"/>
          </p:nvPr>
        </p:nvSpPr>
        <p:spPr/>
        <p:txBody>
          <a:bodyPr/>
          <a:lstStyle/>
          <a:p>
            <a:r>
              <a:rPr lang="en-GB" noProof="0"/>
              <a:t>Our training website</a:t>
            </a:r>
          </a:p>
        </p:txBody>
      </p:sp>
      <p:sp>
        <p:nvSpPr>
          <p:cNvPr id="4" name="Footer Placeholder 3">
            <a:extLst>
              <a:ext uri="{FF2B5EF4-FFF2-40B4-BE49-F238E27FC236}">
                <a16:creationId xmlns:a16="http://schemas.microsoft.com/office/drawing/2014/main" id="{6B3B0523-C9DB-8063-D02B-37EAB752893C}"/>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Providing access to justice through w</a:t>
            </a:r>
            <a:r>
              <a:rPr lang="en-GB" noProof="0">
                <a:cs typeface="Arial"/>
              </a:rPr>
              <a:t>orking with others to achieve excellence in the delivery of legal aid</a:t>
            </a:r>
          </a:p>
        </p:txBody>
      </p:sp>
      <p:graphicFrame>
        <p:nvGraphicFramePr>
          <p:cNvPr id="6"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extLst>
              <p:ext uri="{D42A27DB-BD31-4B8C-83A1-F6EECF244321}">
                <p14:modId xmlns:p14="http://schemas.microsoft.com/office/powerpoint/2010/main" val="3768400694"/>
              </p:ext>
            </p:extLst>
          </p:nvPr>
        </p:nvGraphicFramePr>
        <p:xfrm>
          <a:off x="803900" y="1272136"/>
          <a:ext cx="10040884" cy="466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24296C44-F6D2-7EBA-D8EE-67AE90FCF225}"/>
              </a:ext>
            </a:extLst>
          </p:cNvPr>
          <p:cNvSpPr>
            <a:spLocks noGrp="1"/>
          </p:cNvSpPr>
          <p:nvPr>
            <p:ph type="sldNum" sz="quarter" idx="12"/>
          </p:nvPr>
        </p:nvSpPr>
        <p:spPr/>
        <p:txBody>
          <a:bodyPr/>
          <a:lstStyle/>
          <a:p>
            <a:fld id="{C0189ED6-F87B-4BC1-907E-EF602CA5C674}" type="slidenum">
              <a:rPr lang="en-GB" noProof="0" smtClean="0"/>
              <a:t>27</a:t>
            </a:fld>
            <a:endParaRPr lang="en-GB" noProof="0"/>
          </a:p>
        </p:txBody>
      </p:sp>
      <p:pic>
        <p:nvPicPr>
          <p:cNvPr id="3074" name="Picture 2">
            <a:extLst>
              <a:ext uri="{FF2B5EF4-FFF2-40B4-BE49-F238E27FC236}">
                <a16:creationId xmlns:a16="http://schemas.microsoft.com/office/drawing/2014/main" id="{BDD78E34-C6C7-C1E6-84C8-F1277F2B5CFE}"/>
              </a:ext>
              <a:ext uri="{C183D7F6-B498-43B3-948B-1728B52AA6E4}">
                <adec:decorative xmlns:adec="http://schemas.microsoft.com/office/drawing/2017/decorative" val="1"/>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9843317" y="1000061"/>
            <a:ext cx="1347787" cy="13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150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3CFC-54F4-C973-D879-40915A3BFE5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2F2F72-9D98-4D94-4CDA-1CA4F035F6C2}"/>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Providing access to justice through w</a:t>
            </a:r>
            <a:r>
              <a:rPr lang="en-GB" noProof="0">
                <a:cs typeface="Arial"/>
              </a:rPr>
              <a:t>orking with others to achieve excellence in the delivery of legal aid</a:t>
            </a:r>
          </a:p>
        </p:txBody>
      </p:sp>
      <p:sp>
        <p:nvSpPr>
          <p:cNvPr id="8" name="Title 1">
            <a:extLst>
              <a:ext uri="{FF2B5EF4-FFF2-40B4-BE49-F238E27FC236}">
                <a16:creationId xmlns:a16="http://schemas.microsoft.com/office/drawing/2014/main" id="{AF07274F-7F2C-6DF9-1BE9-0CFB4D27E3B0}"/>
              </a:ext>
            </a:extLst>
          </p:cNvPr>
          <p:cNvSpPr>
            <a:spLocks noGrp="1"/>
          </p:cNvSpPr>
          <p:nvPr>
            <p:ph type="title"/>
          </p:nvPr>
        </p:nvSpPr>
        <p:spPr>
          <a:xfrm>
            <a:off x="809425" y="372136"/>
            <a:ext cx="10728000" cy="900000"/>
          </a:xfrm>
        </p:spPr>
        <p:txBody>
          <a:bodyPr/>
          <a:lstStyle/>
          <a:p>
            <a:r>
              <a:rPr lang="en-GB" noProof="0"/>
              <a:t>Useful links for additional information</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1062231737"/>
              </p:ext>
            </p:extLst>
          </p:nvPr>
        </p:nvGraphicFramePr>
        <p:xfrm>
          <a:off x="809425" y="1062089"/>
          <a:ext cx="10573150" cy="3481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2" name="Picture 6">
            <a:extLst>
              <a:ext uri="{FF2B5EF4-FFF2-40B4-BE49-F238E27FC236}">
                <a16:creationId xmlns:a16="http://schemas.microsoft.com/office/drawing/2014/main" id="{30871C50-8B70-D2AE-485B-43525DC56C77}"/>
              </a:ext>
              <a:ext uri="{C183D7F6-B498-43B3-948B-1728B52AA6E4}">
                <adec:decorative xmlns:adec="http://schemas.microsoft.com/office/drawing/2017/decorative" val="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076" t="12055" r="33318" b="22524"/>
          <a:stretch/>
        </p:blipFill>
        <p:spPr bwMode="auto">
          <a:xfrm>
            <a:off x="3273404" y="4273428"/>
            <a:ext cx="1952625" cy="161238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X formerly known as Twitter logo">
            <a:extLst>
              <a:ext uri="{FF2B5EF4-FFF2-40B4-BE49-F238E27FC236}">
                <a16:creationId xmlns:a16="http://schemas.microsoft.com/office/drawing/2014/main" id="{27FFF67A-F3E9-2212-F94B-04F2A90A82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0066" y="4303334"/>
            <a:ext cx="1933575" cy="15525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DFE3FC6-1CDC-F015-232D-E513583D4838}"/>
              </a:ext>
            </a:extLst>
          </p:cNvPr>
          <p:cNvSpPr>
            <a:spLocks noGrp="1"/>
          </p:cNvSpPr>
          <p:nvPr>
            <p:ph type="sldNum" sz="quarter" idx="12"/>
          </p:nvPr>
        </p:nvSpPr>
        <p:spPr/>
        <p:txBody>
          <a:bodyPr/>
          <a:lstStyle/>
          <a:p>
            <a:fld id="{C0189ED6-F87B-4BC1-907E-EF602CA5C674}" type="slidenum">
              <a:rPr lang="en-GB" noProof="0" smtClean="0"/>
              <a:t>28</a:t>
            </a:fld>
            <a:endParaRPr lang="en-GB" noProof="0"/>
          </a:p>
        </p:txBody>
      </p:sp>
    </p:spTree>
    <p:extLst>
      <p:ext uri="{BB962C8B-B14F-4D97-AF65-F5344CB8AC3E}">
        <p14:creationId xmlns:p14="http://schemas.microsoft.com/office/powerpoint/2010/main" val="856150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752494-692A-20DA-9722-5CF5C432759B}"/>
              </a:ext>
            </a:extLst>
          </p:cNvPr>
          <p:cNvSpPr>
            <a:spLocks noGrp="1"/>
          </p:cNvSpPr>
          <p:nvPr>
            <p:ph type="title" idx="4294967295"/>
          </p:nvPr>
        </p:nvSpPr>
        <p:spPr>
          <a:xfrm>
            <a:off x="708025" y="3281363"/>
            <a:ext cx="7920038" cy="2516187"/>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65B96"/>
                </a:solidFill>
                <a:effectLst/>
                <a:uLnTx/>
                <a:uFillTx/>
                <a:latin typeface="+mn-lt"/>
                <a:ea typeface="+mn-ea"/>
                <a:cs typeface="+mn-cs"/>
              </a:rPr>
              <a:t>Legal Aid Agency</a:t>
            </a:r>
            <a:r>
              <a:rPr kumimoji="0" lang="en-GB" sz="1800" b="0" i="0" u="none" strike="noStrike" kern="1200" cap="none" spc="0" normalizeH="0" baseline="0" noProof="0">
                <a:ln>
                  <a:noFill/>
                </a:ln>
                <a:solidFill>
                  <a:srgbClr val="000000"/>
                </a:solidFill>
                <a:effectLst/>
                <a:uLnTx/>
                <a:uFillTx/>
                <a:latin typeface="+mn-lt"/>
                <a:ea typeface="+mn-ea"/>
                <a:cs typeface="+mn-cs"/>
              </a:rPr>
              <a:t>​</a:t>
            </a:r>
            <a:br>
              <a:rPr kumimoji="0" lang="en-GB" sz="1800" b="0" i="0" u="none" strike="noStrike" kern="1200" cap="none" spc="0" normalizeH="0" baseline="0" noProof="0">
                <a:ln>
                  <a:noFill/>
                </a:ln>
                <a:solidFill>
                  <a:srgbClr val="000000"/>
                </a:solidFill>
                <a:effectLst/>
                <a:uLnTx/>
                <a:uFillTx/>
                <a:latin typeface="+mn-lt"/>
                <a:ea typeface="+mn-ea"/>
                <a:cs typeface="+mn-cs"/>
              </a:rPr>
            </a:br>
            <a:r>
              <a:rPr kumimoji="0" lang="en-GB" sz="1800" b="0" i="0" u="none" strike="noStrike" kern="1200" cap="none" spc="0" normalizeH="0" baseline="0" noProof="0">
                <a:ln>
                  <a:noFill/>
                </a:ln>
                <a:solidFill>
                  <a:srgbClr val="565B96"/>
                </a:solidFill>
                <a:effectLst/>
                <a:uLnTx/>
                <a:uFillTx/>
                <a:latin typeface="+mn-lt"/>
                <a:ea typeface="+mn-ea"/>
                <a:cs typeface="+mn-cs"/>
              </a:rPr>
              <a:t>13th Floor (13.51)</a:t>
            </a:r>
            <a:r>
              <a:rPr kumimoji="0" lang="en-GB" sz="1800" b="0" i="0" u="none" strike="noStrike" kern="1200" cap="none" spc="0" normalizeH="0" baseline="0" noProof="0">
                <a:ln>
                  <a:noFill/>
                </a:ln>
                <a:solidFill>
                  <a:srgbClr val="000000"/>
                </a:solidFill>
                <a:effectLst/>
                <a:uLnTx/>
                <a:uFillTx/>
                <a:latin typeface="+mn-lt"/>
                <a:ea typeface="+mn-ea"/>
                <a:cs typeface="+mn-cs"/>
              </a:rPr>
              <a:t>​</a:t>
            </a:r>
            <a:br>
              <a:rPr kumimoji="0" lang="en-GB" sz="1800" b="0" i="0" u="none" strike="noStrike" kern="1200" cap="none" spc="0" normalizeH="0" baseline="0" noProof="0">
                <a:ln>
                  <a:noFill/>
                </a:ln>
                <a:solidFill>
                  <a:srgbClr val="000000"/>
                </a:solidFill>
                <a:effectLst/>
                <a:uLnTx/>
                <a:uFillTx/>
                <a:latin typeface="+mn-lt"/>
                <a:ea typeface="+mn-ea"/>
                <a:cs typeface="+mn-cs"/>
              </a:rPr>
            </a:br>
            <a:r>
              <a:rPr kumimoji="0" lang="en-GB" sz="1800" b="0" i="0" u="none" strike="noStrike" kern="1200" cap="none" spc="0" normalizeH="0" baseline="0" noProof="0">
                <a:ln>
                  <a:noFill/>
                </a:ln>
                <a:solidFill>
                  <a:srgbClr val="565B96"/>
                </a:solidFill>
                <a:effectLst/>
                <a:uLnTx/>
                <a:uFillTx/>
                <a:latin typeface="+mn-lt"/>
                <a:ea typeface="+mn-ea"/>
                <a:cs typeface="+mn-cs"/>
              </a:rPr>
              <a:t>102 Petty France</a:t>
            </a:r>
            <a:r>
              <a:rPr kumimoji="0" lang="en-GB" sz="1800" b="0" i="0" u="none" strike="noStrike" kern="1200" cap="none" spc="0" normalizeH="0" baseline="0" noProof="0">
                <a:ln>
                  <a:noFill/>
                </a:ln>
                <a:solidFill>
                  <a:srgbClr val="000000"/>
                </a:solidFill>
                <a:effectLst/>
                <a:uLnTx/>
                <a:uFillTx/>
                <a:latin typeface="+mn-lt"/>
                <a:ea typeface="+mn-ea"/>
                <a:cs typeface="+mn-cs"/>
              </a:rPr>
              <a:t>​</a:t>
            </a:r>
            <a:br>
              <a:rPr kumimoji="0" lang="en-GB" sz="1800" b="0" i="0" u="none" strike="noStrike" kern="1200" cap="none" spc="0" normalizeH="0" baseline="0" noProof="0">
                <a:ln>
                  <a:noFill/>
                </a:ln>
                <a:solidFill>
                  <a:srgbClr val="000000"/>
                </a:solidFill>
                <a:effectLst/>
                <a:uLnTx/>
                <a:uFillTx/>
                <a:latin typeface="+mn-lt"/>
                <a:ea typeface="+mn-ea"/>
                <a:cs typeface="+mn-cs"/>
              </a:rPr>
            </a:br>
            <a:r>
              <a:rPr kumimoji="0" lang="en-GB" sz="1800" b="0" i="0" u="none" strike="noStrike" kern="1200" cap="none" spc="0" normalizeH="0" baseline="0" noProof="0">
                <a:ln>
                  <a:noFill/>
                </a:ln>
                <a:solidFill>
                  <a:srgbClr val="565B96"/>
                </a:solidFill>
                <a:effectLst/>
                <a:uLnTx/>
                <a:uFillTx/>
                <a:latin typeface="+mn-lt"/>
                <a:ea typeface="+mn-ea"/>
                <a:cs typeface="+mn-cs"/>
              </a:rPr>
              <a:t>London SW1H 9AJ</a:t>
            </a:r>
            <a:r>
              <a:rPr kumimoji="0" lang="en-GB" sz="1800" b="0" i="0" u="none" strike="noStrike" kern="1200" cap="none" spc="0" normalizeH="0" baseline="0" noProof="0">
                <a:ln>
                  <a:noFill/>
                </a:ln>
                <a:solidFill>
                  <a:srgbClr val="000000"/>
                </a:solidFill>
                <a:effectLst/>
                <a:uLnTx/>
                <a:uFillTx/>
                <a:latin typeface="+mn-lt"/>
                <a:ea typeface="+mn-ea"/>
                <a:cs typeface="+mn-cs"/>
              </a:rPr>
              <a:t>​</a:t>
            </a:r>
          </a:p>
          <a:p>
            <a:pPr marL="0" marR="0" lvl="0" indent="0" algn="l"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565B96"/>
                </a:solidFill>
                <a:effectLst/>
                <a:uLnTx/>
                <a:uFillTx/>
                <a:latin typeface="+mn-lt"/>
                <a:ea typeface="+mn-ea"/>
                <a:cs typeface="+mn-cs"/>
              </a:rPr>
              <a:t>gov.uk/government/organisations/legal-aid-agency </a:t>
            </a:r>
            <a:endParaRPr kumimoji="0" lang="en-GB" sz="1800" b="0"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800" b="0" i="0" u="none" strike="noStrike" kern="1200" cap="none" spc="0" normalizeH="0" baseline="0" noProof="0">
              <a:ln>
                <a:noFill/>
              </a:ln>
              <a:solidFill>
                <a:schemeClr val="accent1"/>
              </a:solidFill>
              <a:effectLst/>
              <a:uLnTx/>
              <a:uFillTx/>
              <a:latin typeface="+mn-lt"/>
              <a:ea typeface="+mn-ea"/>
              <a:cs typeface="+mn-cs"/>
            </a:endParaRPr>
          </a:p>
        </p:txBody>
      </p:sp>
      <p:grpSp>
        <p:nvGrpSpPr>
          <p:cNvPr id="3" name="Group 2" descr="LAA logo">
            <a:extLst>
              <a:ext uri="{FF2B5EF4-FFF2-40B4-BE49-F238E27FC236}">
                <a16:creationId xmlns:a16="http://schemas.microsoft.com/office/drawing/2014/main" id="{79E83BE2-9C50-E3EC-9F25-C35200FA6A55}"/>
              </a:ext>
            </a:extLst>
          </p:cNvPr>
          <p:cNvGrpSpPr/>
          <p:nvPr/>
        </p:nvGrpSpPr>
        <p:grpSpPr>
          <a:xfrm>
            <a:off x="585114" y="459257"/>
            <a:ext cx="1680754" cy="1445623"/>
            <a:chOff x="4189448" y="743342"/>
            <a:chExt cx="1680754" cy="1445623"/>
          </a:xfrm>
        </p:grpSpPr>
        <p:sp>
          <p:nvSpPr>
            <p:cNvPr id="4" name="Rectangle 3">
              <a:extLst>
                <a:ext uri="{FF2B5EF4-FFF2-40B4-BE49-F238E27FC236}">
                  <a16:creationId xmlns:a16="http://schemas.microsoft.com/office/drawing/2014/main" id="{0045AC07-CD6D-4873-41F3-77F666F615CE}"/>
                </a:ext>
              </a:extLst>
            </p:cNvPr>
            <p:cNvSpPr/>
            <p:nvPr userDrawn="1"/>
          </p:nvSpPr>
          <p:spPr>
            <a:xfrm>
              <a:off x="4189448" y="743342"/>
              <a:ext cx="1680754" cy="1445623"/>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5" name="Picture 4">
              <a:extLst>
                <a:ext uri="{FF2B5EF4-FFF2-40B4-BE49-F238E27FC236}">
                  <a16:creationId xmlns:a16="http://schemas.microsoft.com/office/drawing/2014/main" id="{D208266A-EE22-ADCB-CDE1-3C95C38116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auto">
            <a:xfrm>
              <a:off x="4347775" y="870582"/>
              <a:ext cx="1364100" cy="1191144"/>
            </a:xfrm>
            <a:prstGeom prst="rect">
              <a:avLst/>
            </a:prstGeom>
            <a:noFill/>
            <a:ln>
              <a:noFill/>
            </a:ln>
          </p:spPr>
        </p:pic>
      </p:grpSp>
    </p:spTree>
    <p:extLst>
      <p:ext uri="{BB962C8B-B14F-4D97-AF65-F5344CB8AC3E}">
        <p14:creationId xmlns:p14="http://schemas.microsoft.com/office/powerpoint/2010/main" val="203276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FC785-9AF3-E8CC-54F9-E10347583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EC53D9-F3A4-A281-6C0C-D8EE2A68A92C}"/>
              </a:ext>
            </a:extLst>
          </p:cNvPr>
          <p:cNvSpPr>
            <a:spLocks noGrp="1"/>
          </p:cNvSpPr>
          <p:nvPr>
            <p:ph type="title"/>
          </p:nvPr>
        </p:nvSpPr>
        <p:spPr>
          <a:xfrm>
            <a:off x="809425" y="372136"/>
            <a:ext cx="10728000" cy="900000"/>
          </a:xfrm>
        </p:spPr>
        <p:txBody>
          <a:bodyPr>
            <a:normAutofit/>
          </a:bodyPr>
          <a:lstStyle/>
          <a:p>
            <a:r>
              <a:rPr lang="en-GB" sz="2800" noProof="0"/>
              <a:t>PowerPoint live: Option 1</a:t>
            </a:r>
          </a:p>
        </p:txBody>
      </p:sp>
      <p:sp>
        <p:nvSpPr>
          <p:cNvPr id="4" name="Footer Placeholder 3">
            <a:extLst>
              <a:ext uri="{FF2B5EF4-FFF2-40B4-BE49-F238E27FC236}">
                <a16:creationId xmlns:a16="http://schemas.microsoft.com/office/drawing/2014/main" id="{60CCE97D-76D8-C200-6722-34D5FB9DF37C}"/>
              </a:ext>
              <a:ext uri="{C183D7F6-B498-43B3-948B-1728B52AA6E4}">
                <adec:decorative xmlns:adec="http://schemas.microsoft.com/office/drawing/2017/decorative" val="1"/>
              </a:ext>
            </a:extLst>
          </p:cNvPr>
          <p:cNvSpPr>
            <a:spLocks noGrp="1"/>
          </p:cNvSpPr>
          <p:nvPr>
            <p:ph type="ftr" sz="quarter" idx="11"/>
          </p:nvPr>
        </p:nvSpPr>
        <p:spPr>
          <a:xfrm>
            <a:off x="3273404" y="6444690"/>
            <a:ext cx="7201467" cy="180000"/>
          </a:xfrm>
        </p:spPr>
        <p:txBody>
          <a:bodyPr/>
          <a:lstStyle/>
          <a:p>
            <a:pPr lvl="0"/>
            <a:r>
              <a:rPr lang="en-GB" noProof="0"/>
              <a:t>Providing access to justice through working with others to achieve excellence in the delivery of legal aid</a:t>
            </a:r>
          </a:p>
        </p:txBody>
      </p:sp>
      <p:sp>
        <p:nvSpPr>
          <p:cNvPr id="20" name="TextBox 19">
            <a:extLst>
              <a:ext uri="{FF2B5EF4-FFF2-40B4-BE49-F238E27FC236}">
                <a16:creationId xmlns:a16="http://schemas.microsoft.com/office/drawing/2014/main" id="{BE073D24-6D3E-CA7E-FE34-74FFFA648C1F}"/>
              </a:ext>
            </a:extLst>
          </p:cNvPr>
          <p:cNvSpPr txBox="1"/>
          <p:nvPr/>
        </p:nvSpPr>
        <p:spPr>
          <a:xfrm>
            <a:off x="809423" y="1839224"/>
            <a:ext cx="4798162" cy="1015663"/>
          </a:xfrm>
          <a:prstGeom prst="rect">
            <a:avLst/>
          </a:prstGeom>
          <a:noFill/>
        </p:spPr>
        <p:txBody>
          <a:bodyPr wrap="square" rtlCol="0">
            <a:spAutoFit/>
          </a:bodyPr>
          <a:lstStyle/>
          <a:p>
            <a:pPr marL="11853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mn-cs"/>
              </a:rPr>
              <a:t>High contrast:</a:t>
            </a:r>
          </a:p>
          <a:p>
            <a:pPr marL="11853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Select more options &gt; </a:t>
            </a:r>
            <a:br>
              <a:rPr kumimoji="0" lang="en-GB" sz="2000" b="0" i="0" u="none" strike="noStrike" kern="1200" cap="none" spc="0" normalizeH="0" baseline="0" noProof="0" dirty="0">
                <a:ln>
                  <a:noFill/>
                </a:ln>
                <a:solidFill>
                  <a:prstClr val="black"/>
                </a:solidFill>
                <a:effectLst/>
                <a:uLnTx/>
                <a:uFillTx/>
                <a:latin typeface="Arial"/>
                <a:ea typeface="+mn-ea"/>
                <a:cs typeface="+mn-cs"/>
              </a:rPr>
            </a:br>
            <a:r>
              <a:rPr kumimoji="0" lang="en-GB" sz="2000" b="0" i="0" u="none" strike="noStrike" kern="1200" cap="none" spc="0" normalizeH="0" baseline="0" noProof="0" dirty="0">
                <a:ln>
                  <a:noFill/>
                </a:ln>
                <a:solidFill>
                  <a:prstClr val="black"/>
                </a:solidFill>
                <a:effectLst/>
                <a:uLnTx/>
                <a:uFillTx/>
                <a:latin typeface="Arial"/>
                <a:ea typeface="+mn-ea"/>
                <a:cs typeface="+mn-cs"/>
              </a:rPr>
              <a:t>View slides in high contrast.</a:t>
            </a:r>
          </a:p>
        </p:txBody>
      </p:sp>
      <p:pic>
        <p:nvPicPr>
          <p:cNvPr id="21" name="Picture 20" descr="Image demonstrating High contrast mode uses a black background with white text. If you prefer dark mode or high contrast use this option. To access this go to the three dots at bottom of screen. Choose view slides in high contrast.&#10;">
            <a:extLst>
              <a:ext uri="{FF2B5EF4-FFF2-40B4-BE49-F238E27FC236}">
                <a16:creationId xmlns:a16="http://schemas.microsoft.com/office/drawing/2014/main" id="{17DE8F13-889D-4750-1633-67903BA469FC}"/>
              </a:ext>
            </a:extLst>
          </p:cNvPr>
          <p:cNvPicPr>
            <a:picLocks noChangeAspect="1"/>
          </p:cNvPicPr>
          <p:nvPr/>
        </p:nvPicPr>
        <p:blipFill>
          <a:blip r:embed="rId3"/>
          <a:stretch>
            <a:fillRect/>
          </a:stretch>
        </p:blipFill>
        <p:spPr>
          <a:xfrm>
            <a:off x="4645681" y="1272136"/>
            <a:ext cx="5333067" cy="2156864"/>
          </a:xfrm>
          <a:prstGeom prst="rect">
            <a:avLst/>
          </a:prstGeom>
        </p:spPr>
      </p:pic>
      <p:sp>
        <p:nvSpPr>
          <p:cNvPr id="22" name="TextBox 21">
            <a:extLst>
              <a:ext uri="{FF2B5EF4-FFF2-40B4-BE49-F238E27FC236}">
                <a16:creationId xmlns:a16="http://schemas.microsoft.com/office/drawing/2014/main" id="{201CF477-ABFF-569F-BAEC-90FE4673DABD}"/>
              </a:ext>
            </a:extLst>
          </p:cNvPr>
          <p:cNvSpPr txBox="1"/>
          <p:nvPr/>
        </p:nvSpPr>
        <p:spPr>
          <a:xfrm>
            <a:off x="809423" y="4516202"/>
            <a:ext cx="4598320" cy="1015663"/>
          </a:xfrm>
          <a:prstGeom prst="rect">
            <a:avLst/>
          </a:prstGeom>
          <a:noFill/>
        </p:spPr>
        <p:txBody>
          <a:bodyPr wrap="square" rtlCol="0">
            <a:spAutoFit/>
          </a:bodyPr>
          <a:lstStyle/>
          <a:p>
            <a:pPr marL="11853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mn-cs"/>
              </a:rPr>
              <a:t>Magnify:</a:t>
            </a:r>
          </a:p>
          <a:p>
            <a:pPr marL="11853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Select more options &gt; </a:t>
            </a:r>
            <a:br>
              <a:rPr kumimoji="0" lang="en-GB" sz="2000" b="0" i="0" u="none" strike="noStrike" kern="1200" cap="none" spc="0" normalizeH="0" baseline="0" noProof="0" dirty="0">
                <a:ln>
                  <a:noFill/>
                </a:ln>
                <a:solidFill>
                  <a:prstClr val="black"/>
                </a:solidFill>
                <a:effectLst/>
                <a:uLnTx/>
                <a:uFillTx/>
                <a:latin typeface="Arial"/>
                <a:ea typeface="+mn-ea"/>
                <a:cs typeface="+mn-cs"/>
              </a:rPr>
            </a:br>
            <a:r>
              <a:rPr kumimoji="0" lang="en-GB" sz="2000" b="0" i="0" u="none" strike="noStrike" kern="1200" cap="none" spc="0" normalizeH="0" baseline="0" noProof="0" dirty="0">
                <a:ln>
                  <a:noFill/>
                </a:ln>
                <a:solidFill>
                  <a:prstClr val="black"/>
                </a:solidFill>
                <a:effectLst/>
                <a:uLnTx/>
                <a:uFillTx/>
                <a:latin typeface="Arial"/>
                <a:ea typeface="+mn-ea"/>
                <a:cs typeface="+mn-cs"/>
              </a:rPr>
              <a:t>Magnify slide only for me.</a:t>
            </a:r>
          </a:p>
        </p:txBody>
      </p:sp>
      <p:pic>
        <p:nvPicPr>
          <p:cNvPr id="23" name="Picture 22" descr="Image demonstrating You can magnify the slides in the same by clicking the plus key on “Magnify slide only for me” and the minus key to decrease the size">
            <a:extLst>
              <a:ext uri="{FF2B5EF4-FFF2-40B4-BE49-F238E27FC236}">
                <a16:creationId xmlns:a16="http://schemas.microsoft.com/office/drawing/2014/main" id="{B8D80B28-DAF5-A71F-6D77-6A4A1863D024}"/>
              </a:ext>
            </a:extLst>
          </p:cNvPr>
          <p:cNvPicPr>
            <a:picLocks noChangeAspect="1"/>
          </p:cNvPicPr>
          <p:nvPr/>
        </p:nvPicPr>
        <p:blipFill>
          <a:blip r:embed="rId4"/>
          <a:stretch>
            <a:fillRect/>
          </a:stretch>
        </p:blipFill>
        <p:spPr>
          <a:xfrm>
            <a:off x="4645682" y="3811676"/>
            <a:ext cx="5293965" cy="2424717"/>
          </a:xfrm>
          <a:prstGeom prst="rect">
            <a:avLst/>
          </a:prstGeom>
        </p:spPr>
      </p:pic>
      <p:sp>
        <p:nvSpPr>
          <p:cNvPr id="11" name="Slide Number Placeholder 4">
            <a:extLst>
              <a:ext uri="{FF2B5EF4-FFF2-40B4-BE49-F238E27FC236}">
                <a16:creationId xmlns:a16="http://schemas.microsoft.com/office/drawing/2014/main" id="{6ADF6D16-D1A9-488A-3D46-BD4C0FD8C5A9}"/>
              </a:ext>
            </a:extLst>
          </p:cNvPr>
          <p:cNvSpPr>
            <a:spLocks noGrp="1"/>
          </p:cNvSpPr>
          <p:nvPr>
            <p:ph type="sldNum" sz="quarter" idx="12"/>
          </p:nvPr>
        </p:nvSpPr>
        <p:spPr>
          <a:xfrm>
            <a:off x="11443648" y="6169565"/>
            <a:ext cx="450436" cy="365125"/>
          </a:xfrm>
        </p:spPr>
        <p:txBody>
          <a:bodyPr/>
          <a:lstStyle/>
          <a:p>
            <a:fld id="{C0189ED6-F87B-4BC1-907E-EF602CA5C674}" type="slidenum">
              <a:rPr lang="en-GB" noProof="0" smtClean="0"/>
              <a:t>3</a:t>
            </a:fld>
            <a:endParaRPr lang="en-GB" noProof="0"/>
          </a:p>
        </p:txBody>
      </p:sp>
    </p:spTree>
    <p:extLst>
      <p:ext uri="{BB962C8B-B14F-4D97-AF65-F5344CB8AC3E}">
        <p14:creationId xmlns:p14="http://schemas.microsoft.com/office/powerpoint/2010/main" val="108268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95AE-A7E6-05D3-43CA-4CC122428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8EDB4-D90F-C690-5AAC-89BFD09BBDE5}"/>
              </a:ext>
            </a:extLst>
          </p:cNvPr>
          <p:cNvSpPr>
            <a:spLocks noGrp="1"/>
          </p:cNvSpPr>
          <p:nvPr>
            <p:ph type="title"/>
          </p:nvPr>
        </p:nvSpPr>
        <p:spPr/>
        <p:txBody>
          <a:bodyPr>
            <a:normAutofit/>
          </a:bodyPr>
          <a:lstStyle/>
          <a:p>
            <a:r>
              <a:rPr lang="en-GB" sz="2800" noProof="0">
                <a:ea typeface="Calibri" panose="020F0502020204030204" pitchFamily="34" charset="0"/>
                <a:cs typeface="Calibri" panose="020F0502020204030204" pitchFamily="34" charset="0"/>
              </a:rPr>
              <a:t>PowerPoint live: Option 2</a:t>
            </a:r>
            <a:endParaRPr lang="en-GB" sz="2800" noProof="0"/>
          </a:p>
        </p:txBody>
      </p:sp>
      <p:sp>
        <p:nvSpPr>
          <p:cNvPr id="4" name="Footer Placeholder 3">
            <a:extLst>
              <a:ext uri="{FF2B5EF4-FFF2-40B4-BE49-F238E27FC236}">
                <a16:creationId xmlns:a16="http://schemas.microsoft.com/office/drawing/2014/main" id="{33DE46CF-8A46-8BCD-A5DC-5304271DA7B7}"/>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Providing access to justice through w</a:t>
            </a:r>
            <a:r>
              <a:rPr kumimoji="0" lang="en-GB" sz="1100" b="0" i="0" u="none" strike="noStrike" kern="1200" cap="none" spc="0" normalizeH="0" baseline="0" noProof="0">
                <a:ln>
                  <a:noFill/>
                </a:ln>
                <a:solidFill>
                  <a:prstClr val="black"/>
                </a:solidFill>
                <a:effectLst/>
                <a:uLnTx/>
                <a:uFillTx/>
                <a:latin typeface="Arial"/>
                <a:ea typeface="+mn-ea"/>
                <a:cs typeface="Arial"/>
              </a:rPr>
              <a:t>orking with others to achieve excellence in the delivery of legal aid</a:t>
            </a:r>
          </a:p>
        </p:txBody>
      </p:sp>
      <p:sp>
        <p:nvSpPr>
          <p:cNvPr id="3" name="Content Placeholder 2">
            <a:extLst>
              <a:ext uri="{FF2B5EF4-FFF2-40B4-BE49-F238E27FC236}">
                <a16:creationId xmlns:a16="http://schemas.microsoft.com/office/drawing/2014/main" id="{0C4908B5-E5A4-0171-295B-525E5FF44075}"/>
              </a:ext>
            </a:extLst>
          </p:cNvPr>
          <p:cNvSpPr>
            <a:spLocks noGrp="1"/>
          </p:cNvSpPr>
          <p:nvPr>
            <p:ph idx="1"/>
          </p:nvPr>
        </p:nvSpPr>
        <p:spPr>
          <a:xfrm>
            <a:off x="804982" y="2786666"/>
            <a:ext cx="3405068" cy="847023"/>
          </a:xfrm>
          <a:noFill/>
        </p:spPr>
        <p:txBody>
          <a:bodyPr wrap="none">
            <a:noAutofit/>
          </a:bodyPr>
          <a:lstStyle/>
          <a:p>
            <a:pPr marL="118530" indent="0">
              <a:buNone/>
            </a:pPr>
            <a:r>
              <a:rPr lang="en-GB" b="1" noProof="0"/>
              <a:t>Captions:</a:t>
            </a:r>
          </a:p>
          <a:p>
            <a:pPr marL="118530" indent="0">
              <a:buNone/>
            </a:pPr>
            <a:r>
              <a:rPr lang="en-GB" noProof="0"/>
              <a:t>Language and speech &gt; </a:t>
            </a:r>
            <a:br>
              <a:rPr lang="en-GB" noProof="0"/>
            </a:br>
            <a:r>
              <a:rPr lang="en-GB" noProof="0"/>
              <a:t>Turn on live captions</a:t>
            </a:r>
          </a:p>
        </p:txBody>
      </p:sp>
      <p:pic>
        <p:nvPicPr>
          <p:cNvPr id="6" name="Picture 5" descr="Picture demonstrating switching on captions by clicking on the three little dots in the task bar, then go to ‘language and speech’ and then there should be an option for you to select ‘turn on live captions’.&#10;">
            <a:extLst>
              <a:ext uri="{FF2B5EF4-FFF2-40B4-BE49-F238E27FC236}">
                <a16:creationId xmlns:a16="http://schemas.microsoft.com/office/drawing/2014/main" id="{9E5066A6-D3E1-A498-170A-488C329E1CE5}"/>
              </a:ext>
            </a:extLst>
          </p:cNvPr>
          <p:cNvPicPr>
            <a:picLocks noChangeAspect="1"/>
          </p:cNvPicPr>
          <p:nvPr/>
        </p:nvPicPr>
        <p:blipFill>
          <a:blip r:embed="rId3"/>
          <a:stretch>
            <a:fillRect/>
          </a:stretch>
        </p:blipFill>
        <p:spPr>
          <a:xfrm>
            <a:off x="4168997" y="2266690"/>
            <a:ext cx="7368428" cy="1886973"/>
          </a:xfrm>
          <a:prstGeom prst="rect">
            <a:avLst/>
          </a:prstGeom>
          <a:noFill/>
        </p:spPr>
      </p:pic>
      <p:sp>
        <p:nvSpPr>
          <p:cNvPr id="7" name="Slide Number Placeholder 4">
            <a:extLst>
              <a:ext uri="{FF2B5EF4-FFF2-40B4-BE49-F238E27FC236}">
                <a16:creationId xmlns:a16="http://schemas.microsoft.com/office/drawing/2014/main" id="{345EAF15-EB5D-BA8C-D10B-A04957EA1627}"/>
              </a:ext>
            </a:extLst>
          </p:cNvPr>
          <p:cNvSpPr>
            <a:spLocks noGrp="1"/>
          </p:cNvSpPr>
          <p:nvPr>
            <p:ph type="sldNum" sz="quarter" idx="12"/>
          </p:nvPr>
        </p:nvSpPr>
        <p:spPr>
          <a:xfrm>
            <a:off x="11443648" y="6169565"/>
            <a:ext cx="450436" cy="365125"/>
          </a:xfrm>
        </p:spPr>
        <p:txBody>
          <a:bodyPr/>
          <a:lstStyle/>
          <a:p>
            <a:fld id="{C0189ED6-F87B-4BC1-907E-EF602CA5C674}" type="slidenum">
              <a:rPr lang="en-GB" noProof="0" smtClean="0"/>
              <a:t>4</a:t>
            </a:fld>
            <a:endParaRPr lang="en-GB" noProof="0"/>
          </a:p>
        </p:txBody>
      </p:sp>
    </p:spTree>
    <p:extLst>
      <p:ext uri="{BB962C8B-B14F-4D97-AF65-F5344CB8AC3E}">
        <p14:creationId xmlns:p14="http://schemas.microsoft.com/office/powerpoint/2010/main" val="110235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FA53-4929-954D-C719-47F42472AB90}"/>
              </a:ext>
            </a:extLst>
          </p:cNvPr>
          <p:cNvSpPr>
            <a:spLocks noGrp="1"/>
          </p:cNvSpPr>
          <p:nvPr>
            <p:ph type="title"/>
          </p:nvPr>
        </p:nvSpPr>
        <p:spPr/>
        <p:txBody>
          <a:bodyPr>
            <a:normAutofit/>
          </a:bodyPr>
          <a:lstStyle/>
          <a:p>
            <a:r>
              <a:rPr lang="en-GB" sz="2800" noProof="0">
                <a:ea typeface="Calibri" panose="020F0502020204030204" pitchFamily="34" charset="0"/>
                <a:cs typeface="Calibri" panose="020F0502020204030204" pitchFamily="34" charset="0"/>
              </a:rPr>
              <a:t>Restoration process: Civil applications</a:t>
            </a:r>
            <a:endParaRPr lang="en-GB" sz="2800" noProof="0"/>
          </a:p>
        </p:txBody>
      </p:sp>
      <p:sp>
        <p:nvSpPr>
          <p:cNvPr id="4" name="Footer Placeholder 3">
            <a:extLst>
              <a:ext uri="{FF2B5EF4-FFF2-40B4-BE49-F238E27FC236}">
                <a16:creationId xmlns:a16="http://schemas.microsoft.com/office/drawing/2014/main" id="{358F6C85-FA7B-C6F5-C2CC-2C36D768ED36}"/>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Providing access to justice through w</a:t>
            </a:r>
            <a:r>
              <a:rPr lang="en-GB" noProof="0">
                <a:cs typeface="Arial"/>
              </a:rPr>
              <a:t>orking with others to achieve excellence in the delivery of legal aid</a:t>
            </a:r>
          </a:p>
        </p:txBody>
      </p:sp>
      <p:sp>
        <p:nvSpPr>
          <p:cNvPr id="3" name="Rectangle 2">
            <a:extLst>
              <a:ext uri="{FF2B5EF4-FFF2-40B4-BE49-F238E27FC236}">
                <a16:creationId xmlns:a16="http://schemas.microsoft.com/office/drawing/2014/main" id="{30401EA6-4129-E40A-6BD2-906EAED524D8}"/>
              </a:ext>
            </a:extLst>
          </p:cNvPr>
          <p:cNvSpPr/>
          <p:nvPr/>
        </p:nvSpPr>
        <p:spPr>
          <a:xfrm>
            <a:off x="809425" y="1485105"/>
            <a:ext cx="4057850" cy="4189660"/>
          </a:xfrm>
          <a:prstGeom prst="rect">
            <a:avLst/>
          </a:prstGeom>
          <a:solidFill>
            <a:schemeClr val="accent1">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2400"/>
              </a:spcAft>
            </a:pPr>
            <a:r>
              <a:rPr lang="en-GB" sz="2000" noProof="0" dirty="0">
                <a:solidFill>
                  <a:schemeClr val="tx1"/>
                </a:solidFill>
              </a:rPr>
              <a:t>The purpose of this webinar is to provide:</a:t>
            </a:r>
          </a:p>
          <a:p>
            <a:pPr marL="285750" indent="-285750">
              <a:spcAft>
                <a:spcPts val="2400"/>
              </a:spcAft>
              <a:buFont typeface="Wingdings" panose="05000000000000000000" pitchFamily="2" charset="2"/>
              <a:buChar char="Ø"/>
            </a:pPr>
            <a:r>
              <a:rPr lang="en-GB" sz="2000" noProof="0" dirty="0">
                <a:solidFill>
                  <a:schemeClr val="tx1"/>
                </a:solidFill>
              </a:rPr>
              <a:t>An overall update on progress</a:t>
            </a:r>
          </a:p>
          <a:p>
            <a:pPr marL="285750" indent="-285750">
              <a:spcAft>
                <a:spcPts val="2400"/>
              </a:spcAft>
              <a:buFont typeface="Wingdings" panose="05000000000000000000" pitchFamily="2" charset="2"/>
              <a:buChar char="Ø"/>
            </a:pPr>
            <a:r>
              <a:rPr lang="en-GB" sz="2000" noProof="0" dirty="0">
                <a:solidFill>
                  <a:schemeClr val="tx1"/>
                </a:solidFill>
              </a:rPr>
              <a:t>Information and guidance on key topics</a:t>
            </a:r>
          </a:p>
          <a:p>
            <a:pPr marL="285750" indent="-285750">
              <a:spcAft>
                <a:spcPts val="2400"/>
              </a:spcAft>
              <a:buFont typeface="Wingdings" panose="05000000000000000000" pitchFamily="2" charset="2"/>
              <a:buChar char="Ø"/>
            </a:pPr>
            <a:r>
              <a:rPr lang="en-GB" sz="2000" noProof="0" dirty="0">
                <a:solidFill>
                  <a:schemeClr val="tx1"/>
                </a:solidFill>
              </a:rPr>
              <a:t>Time for Q&amp;A</a:t>
            </a:r>
          </a:p>
        </p:txBody>
      </p:sp>
      <p:graphicFrame>
        <p:nvGraphicFramePr>
          <p:cNvPr id="7" name="Table 6">
            <a:extLst>
              <a:ext uri="{FF2B5EF4-FFF2-40B4-BE49-F238E27FC236}">
                <a16:creationId xmlns:a16="http://schemas.microsoft.com/office/drawing/2014/main" id="{3EDEE005-AD10-2448-1A83-FB0B750CC5F6}"/>
              </a:ext>
            </a:extLst>
          </p:cNvPr>
          <p:cNvGraphicFramePr>
            <a:graphicFrameLocks noGrp="1"/>
          </p:cNvGraphicFramePr>
          <p:nvPr>
            <p:extLst>
              <p:ext uri="{D42A27DB-BD31-4B8C-83A1-F6EECF244321}">
                <p14:modId xmlns:p14="http://schemas.microsoft.com/office/powerpoint/2010/main" val="3908915020"/>
              </p:ext>
            </p:extLst>
          </p:nvPr>
        </p:nvGraphicFramePr>
        <p:xfrm>
          <a:off x="5205350" y="1356752"/>
          <a:ext cx="5957455" cy="4446366"/>
        </p:xfrm>
        <a:graphic>
          <a:graphicData uri="http://schemas.openxmlformats.org/drawingml/2006/table">
            <a:tbl>
              <a:tblPr firstRow="1" bandRow="1">
                <a:tableStyleId>{3B4B98B0-60AC-42C2-AFA5-B58CD77FA1E5}</a:tableStyleId>
              </a:tblPr>
              <a:tblGrid>
                <a:gridCol w="3672580">
                  <a:extLst>
                    <a:ext uri="{9D8B030D-6E8A-4147-A177-3AD203B41FA5}">
                      <a16:colId xmlns:a16="http://schemas.microsoft.com/office/drawing/2014/main" val="3310068246"/>
                    </a:ext>
                  </a:extLst>
                </a:gridCol>
                <a:gridCol w="2284875">
                  <a:extLst>
                    <a:ext uri="{9D8B030D-6E8A-4147-A177-3AD203B41FA5}">
                      <a16:colId xmlns:a16="http://schemas.microsoft.com/office/drawing/2014/main" val="4101993561"/>
                    </a:ext>
                  </a:extLst>
                </a:gridCol>
              </a:tblGrid>
              <a:tr h="374076">
                <a:tc>
                  <a:txBody>
                    <a:bodyPr/>
                    <a:lstStyle/>
                    <a:p>
                      <a:r>
                        <a:rPr lang="en-GB" sz="2000" noProof="0"/>
                        <a:t>Topic</a:t>
                      </a:r>
                    </a:p>
                  </a:txBody>
                  <a:tcPr anchor="ctr"/>
                </a:tc>
                <a:tc>
                  <a:txBody>
                    <a:bodyPr/>
                    <a:lstStyle/>
                    <a:p>
                      <a:r>
                        <a:rPr lang="en-GB" sz="2000" noProof="0" dirty="0"/>
                        <a:t>Speaker</a:t>
                      </a:r>
                    </a:p>
                  </a:txBody>
                  <a:tcPr anchor="ctr"/>
                </a:tc>
                <a:extLst>
                  <a:ext uri="{0D108BD9-81ED-4DB2-BD59-A6C34878D82A}">
                    <a16:rowId xmlns:a16="http://schemas.microsoft.com/office/drawing/2014/main" val="1849005513"/>
                  </a:ext>
                </a:extLst>
              </a:tr>
              <a:tr h="829097">
                <a:tc>
                  <a:txBody>
                    <a:bodyPr/>
                    <a:lstStyle/>
                    <a:p>
                      <a:r>
                        <a:rPr lang="en-GB" sz="2000" b="0" noProof="0" dirty="0"/>
                        <a:t>Latest progress</a:t>
                      </a:r>
                    </a:p>
                  </a:txBody>
                  <a:tcPr anchor="ctr"/>
                </a:tc>
                <a:tc>
                  <a:txBody>
                    <a:bodyPr/>
                    <a:lstStyle/>
                    <a:p>
                      <a:r>
                        <a:rPr lang="en-GB" sz="2000" noProof="0" dirty="0"/>
                        <a:t>Samera Aslam</a:t>
                      </a:r>
                    </a:p>
                  </a:txBody>
                  <a:tcPr anchor="ctr"/>
                </a:tc>
                <a:extLst>
                  <a:ext uri="{0D108BD9-81ED-4DB2-BD59-A6C34878D82A}">
                    <a16:rowId xmlns:a16="http://schemas.microsoft.com/office/drawing/2014/main" val="848734552"/>
                  </a:ext>
                </a:extLst>
              </a:tr>
              <a:tr h="829097">
                <a:tc>
                  <a:txBody>
                    <a:bodyPr/>
                    <a:lstStyle/>
                    <a:p>
                      <a:r>
                        <a:rPr lang="en-GB" sz="2000" b="0" noProof="0" dirty="0"/>
                        <a:t>Secure browser</a:t>
                      </a:r>
                    </a:p>
                  </a:txBody>
                  <a:tcPr anchor="ctr"/>
                </a:tc>
                <a:tc>
                  <a:txBody>
                    <a:bodyPr/>
                    <a:lstStyle/>
                    <a:p>
                      <a:r>
                        <a:rPr lang="en-GB" sz="2000" noProof="0"/>
                        <a:t>Tim Broomfield</a:t>
                      </a:r>
                    </a:p>
                  </a:txBody>
                  <a:tcPr anchor="ctr"/>
                </a:tc>
                <a:extLst>
                  <a:ext uri="{0D108BD9-81ED-4DB2-BD59-A6C34878D82A}">
                    <a16:rowId xmlns:a16="http://schemas.microsoft.com/office/drawing/2014/main" val="124905998"/>
                  </a:ext>
                </a:extLst>
              </a:tr>
              <a:tr h="1508354">
                <a:tc>
                  <a:txBody>
                    <a:bodyPr/>
                    <a:lstStyle/>
                    <a:p>
                      <a:r>
                        <a:rPr lang="en-GB" sz="2000" b="0" noProof="0" dirty="0"/>
                        <a:t>Phased onboarding and case reassignment</a:t>
                      </a:r>
                    </a:p>
                  </a:txBody>
                  <a:tcPr anchor="ctr"/>
                </a:tc>
                <a:tc>
                  <a:txBody>
                    <a:bodyPr/>
                    <a:lstStyle/>
                    <a:p>
                      <a:r>
                        <a:rPr lang="en-GB" sz="2000" noProof="0"/>
                        <a:t>Sean Wardale</a:t>
                      </a:r>
                    </a:p>
                  </a:txBody>
                  <a:tcPr anchor="ctr"/>
                </a:tc>
                <a:extLst>
                  <a:ext uri="{0D108BD9-81ED-4DB2-BD59-A6C34878D82A}">
                    <a16:rowId xmlns:a16="http://schemas.microsoft.com/office/drawing/2014/main" val="3567578275"/>
                  </a:ext>
                </a:extLst>
              </a:tr>
              <a:tr h="883578">
                <a:tc>
                  <a:txBody>
                    <a:bodyPr/>
                    <a:lstStyle/>
                    <a:p>
                      <a:r>
                        <a:rPr lang="en-GB" sz="2000" b="0" noProof="0" dirty="0"/>
                        <a:t>Q&amp;A and wrap up</a:t>
                      </a:r>
                    </a:p>
                  </a:txBody>
                  <a:tcPr anchor="ctr"/>
                </a:tc>
                <a:tc>
                  <a:txBody>
                    <a:bodyPr/>
                    <a:lstStyle/>
                    <a:p>
                      <a:r>
                        <a:rPr lang="en-GB" sz="2000" noProof="0" dirty="0"/>
                        <a:t>All</a:t>
                      </a:r>
                    </a:p>
                  </a:txBody>
                  <a:tcPr anchor="ctr"/>
                </a:tc>
                <a:extLst>
                  <a:ext uri="{0D108BD9-81ED-4DB2-BD59-A6C34878D82A}">
                    <a16:rowId xmlns:a16="http://schemas.microsoft.com/office/drawing/2014/main" val="1012398144"/>
                  </a:ext>
                </a:extLst>
              </a:tr>
            </a:tbl>
          </a:graphicData>
        </a:graphic>
      </p:graphicFrame>
      <p:sp>
        <p:nvSpPr>
          <p:cNvPr id="5" name="Slide Number Placeholder 4">
            <a:extLst>
              <a:ext uri="{FF2B5EF4-FFF2-40B4-BE49-F238E27FC236}">
                <a16:creationId xmlns:a16="http://schemas.microsoft.com/office/drawing/2014/main" id="{6BA26D5C-275C-EB32-0A21-803902A6B932}"/>
              </a:ext>
            </a:extLst>
          </p:cNvPr>
          <p:cNvSpPr>
            <a:spLocks noGrp="1"/>
          </p:cNvSpPr>
          <p:nvPr>
            <p:ph type="sldNum" sz="quarter" idx="12"/>
          </p:nvPr>
        </p:nvSpPr>
        <p:spPr/>
        <p:txBody>
          <a:bodyPr/>
          <a:lstStyle/>
          <a:p>
            <a:fld id="{C0189ED6-F87B-4BC1-907E-EF602CA5C674}" type="slidenum">
              <a:rPr lang="en-GB" noProof="0" smtClean="0"/>
              <a:t>5</a:t>
            </a:fld>
            <a:endParaRPr lang="en-GB" noProof="0"/>
          </a:p>
        </p:txBody>
      </p:sp>
    </p:spTree>
    <p:extLst>
      <p:ext uri="{BB962C8B-B14F-4D97-AF65-F5344CB8AC3E}">
        <p14:creationId xmlns:p14="http://schemas.microsoft.com/office/powerpoint/2010/main" val="141264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62B7-8774-372B-0A28-8A6DA3A35EBE}"/>
              </a:ext>
            </a:extLst>
          </p:cNvPr>
          <p:cNvSpPr>
            <a:spLocks noGrp="1"/>
          </p:cNvSpPr>
          <p:nvPr>
            <p:ph type="title"/>
          </p:nvPr>
        </p:nvSpPr>
        <p:spPr/>
        <p:txBody>
          <a:bodyPr/>
          <a:lstStyle/>
          <a:p>
            <a:r>
              <a:rPr lang="en-GB" noProof="0" dirty="0"/>
              <a:t>Latest progress</a:t>
            </a:r>
          </a:p>
        </p:txBody>
      </p:sp>
    </p:spTree>
    <p:extLst>
      <p:ext uri="{BB962C8B-B14F-4D97-AF65-F5344CB8AC3E}">
        <p14:creationId xmlns:p14="http://schemas.microsoft.com/office/powerpoint/2010/main" val="149746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08731-0CC2-80B0-FCC7-B340726B8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3EF6E-8B12-3EB9-3B13-B507D6332214}"/>
              </a:ext>
            </a:extLst>
          </p:cNvPr>
          <p:cNvSpPr>
            <a:spLocks noGrp="1"/>
          </p:cNvSpPr>
          <p:nvPr>
            <p:ph type="title"/>
          </p:nvPr>
        </p:nvSpPr>
        <p:spPr/>
        <p:txBody>
          <a:bodyPr>
            <a:normAutofit/>
          </a:bodyPr>
          <a:lstStyle/>
          <a:p>
            <a:r>
              <a:rPr lang="en-GB" sz="2800" noProof="0" dirty="0"/>
              <a:t>Civil restoration: Progress to date </a:t>
            </a:r>
          </a:p>
        </p:txBody>
      </p:sp>
      <p:sp>
        <p:nvSpPr>
          <p:cNvPr id="4" name="Footer Placeholder 3">
            <a:extLst>
              <a:ext uri="{FF2B5EF4-FFF2-40B4-BE49-F238E27FC236}">
                <a16:creationId xmlns:a16="http://schemas.microsoft.com/office/drawing/2014/main" id="{7A375F23-6A38-415E-A083-9EC02FEEADAB}"/>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a:t>Providing access to justice through w</a:t>
            </a:r>
            <a:r>
              <a:rPr lang="en-GB" noProof="0">
                <a:cs typeface="Arial"/>
              </a:rPr>
              <a:t>orking with others to achieve excellence in the delivery of legal aid</a:t>
            </a:r>
          </a:p>
        </p:txBody>
      </p:sp>
      <p:sp>
        <p:nvSpPr>
          <p:cNvPr id="9" name="Rectangle 8">
            <a:extLst>
              <a:ext uri="{FF2B5EF4-FFF2-40B4-BE49-F238E27FC236}">
                <a16:creationId xmlns:a16="http://schemas.microsoft.com/office/drawing/2014/main" id="{020FBCBA-9234-62FB-D67C-5A70E5606360}"/>
              </a:ext>
            </a:extLst>
          </p:cNvPr>
          <p:cNvSpPr/>
          <p:nvPr/>
        </p:nvSpPr>
        <p:spPr>
          <a:xfrm>
            <a:off x="809424" y="1270303"/>
            <a:ext cx="10634223" cy="269486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spcAft>
                <a:spcPts val="600"/>
              </a:spcAft>
              <a:buClr>
                <a:srgbClr val="000000"/>
              </a:buClr>
              <a:defRPr/>
            </a:pPr>
            <a:endParaRPr lang="en-GB" sz="1400" b="1" noProof="0" dirty="0">
              <a:solidFill>
                <a:schemeClr val="tx1"/>
              </a:solidFill>
            </a:endParaRPr>
          </a:p>
          <a:p>
            <a:pPr marL="342900" indent="-342900">
              <a:spcAft>
                <a:spcPts val="600"/>
              </a:spcAft>
              <a:buClr>
                <a:srgbClr val="000000"/>
              </a:buClr>
              <a:buFont typeface="Arial" panose="020B0604020202020204" pitchFamily="34" charset="0"/>
              <a:buChar char="•"/>
              <a:defRPr/>
            </a:pPr>
            <a:r>
              <a:rPr lang="en-GB" sz="2000" noProof="0" dirty="0">
                <a:solidFill>
                  <a:schemeClr val="tx1"/>
                </a:solidFill>
                <a:cs typeface="Arial"/>
              </a:rPr>
              <a:t>The team have been working hard to restore the Client and Cost </a:t>
            </a:r>
            <a:r>
              <a:rPr lang="en-GB" sz="2000" dirty="0">
                <a:solidFill>
                  <a:schemeClr val="tx1"/>
                </a:solidFill>
                <a:cs typeface="Arial"/>
              </a:rPr>
              <a:t>Management</a:t>
            </a:r>
            <a:r>
              <a:rPr lang="en-GB" sz="2000" noProof="0" dirty="0">
                <a:solidFill>
                  <a:schemeClr val="tx1"/>
                </a:solidFill>
                <a:cs typeface="Arial"/>
              </a:rPr>
              <a:t> </a:t>
            </a:r>
            <a:r>
              <a:rPr lang="en-GB" sz="2000" dirty="0">
                <a:solidFill>
                  <a:schemeClr val="tx1"/>
                </a:solidFill>
                <a:cs typeface="Arial"/>
              </a:rPr>
              <a:t>System</a:t>
            </a:r>
            <a:r>
              <a:rPr lang="en-GB" sz="2000" noProof="0" dirty="0">
                <a:solidFill>
                  <a:schemeClr val="tx1"/>
                </a:solidFill>
                <a:cs typeface="Arial"/>
              </a:rPr>
              <a:t> (CCMS) after the incident</a:t>
            </a:r>
          </a:p>
          <a:p>
            <a:pPr marL="342900" indent="-342900">
              <a:spcAft>
                <a:spcPts val="600"/>
              </a:spcAft>
              <a:buClr>
                <a:srgbClr val="000000"/>
              </a:buClr>
              <a:buFont typeface="Arial" panose="020B0604020202020204" pitchFamily="34" charset="0"/>
              <a:buChar char="•"/>
              <a:defRPr/>
            </a:pPr>
            <a:r>
              <a:rPr lang="en-GB" sz="2000" noProof="0" dirty="0">
                <a:solidFill>
                  <a:schemeClr val="tx1"/>
                </a:solidFill>
                <a:cs typeface="Arial"/>
              </a:rPr>
              <a:t>CCMS is now available via a secure browser, with new login processes being introduced </a:t>
            </a:r>
          </a:p>
          <a:p>
            <a:pPr marL="342900" indent="-342900">
              <a:spcAft>
                <a:spcPts val="600"/>
              </a:spcAft>
              <a:buClr>
                <a:srgbClr val="000000"/>
              </a:buClr>
              <a:buFont typeface="Arial" panose="020B0604020202020204" pitchFamily="34" charset="0"/>
              <a:buChar char="•"/>
              <a:defRPr/>
            </a:pPr>
            <a:r>
              <a:rPr lang="en-GB" sz="2000" noProof="0" dirty="0">
                <a:solidFill>
                  <a:schemeClr val="tx1"/>
                </a:solidFill>
                <a:cs typeface="Arial"/>
              </a:rPr>
              <a:t>Testing and phased onboarding are underway to ensure system stability and security</a:t>
            </a:r>
          </a:p>
          <a:p>
            <a:pPr marL="342900" indent="-342900">
              <a:spcAft>
                <a:spcPts val="600"/>
              </a:spcAft>
              <a:buClr>
                <a:srgbClr val="000000"/>
              </a:buClr>
              <a:buFont typeface="Arial" panose="020B0604020202020204" pitchFamily="34" charset="0"/>
              <a:buChar char="•"/>
              <a:defRPr/>
            </a:pPr>
            <a:r>
              <a:rPr lang="en-GB" sz="2000" noProof="0" dirty="0">
                <a:solidFill>
                  <a:schemeClr val="tx1"/>
                </a:solidFill>
                <a:cs typeface="Arial"/>
              </a:rPr>
              <a:t>Teams have collaborated across departments and made progress processing contingency applications </a:t>
            </a:r>
          </a:p>
          <a:p>
            <a:pPr marL="342900" indent="-342900">
              <a:spcAft>
                <a:spcPts val="600"/>
              </a:spcAft>
              <a:buClr>
                <a:srgbClr val="000000"/>
              </a:buClr>
              <a:buFont typeface="Arial" panose="020B0604020202020204" pitchFamily="34" charset="0"/>
              <a:buChar char="•"/>
              <a:defRPr/>
            </a:pPr>
            <a:r>
              <a:rPr lang="en-GB" sz="2000" noProof="0" dirty="0">
                <a:solidFill>
                  <a:schemeClr val="tx1"/>
                </a:solidFill>
                <a:cs typeface="Arial"/>
              </a:rPr>
              <a:t>More work remains, and preparations for continued recovery are ongoing</a:t>
            </a:r>
          </a:p>
          <a:p>
            <a:pPr lvl="0">
              <a:spcAft>
                <a:spcPts val="600"/>
              </a:spcAft>
              <a:buClr>
                <a:srgbClr val="000000"/>
              </a:buClr>
              <a:defRPr/>
            </a:pPr>
            <a:endParaRPr lang="en-GB" sz="1200" b="1" kern="0" noProof="0" dirty="0">
              <a:solidFill>
                <a:schemeClr val="tx1"/>
              </a:solidFill>
              <a:sym typeface="Arial"/>
            </a:endParaRPr>
          </a:p>
        </p:txBody>
      </p:sp>
      <p:grpSp>
        <p:nvGrpSpPr>
          <p:cNvPr id="23" name="Group 22" descr="Internal test information">
            <a:extLst>
              <a:ext uri="{FF2B5EF4-FFF2-40B4-BE49-F238E27FC236}">
                <a16:creationId xmlns:a16="http://schemas.microsoft.com/office/drawing/2014/main" id="{77E66896-E88F-1658-FC5E-28DA478878A0}"/>
              </a:ext>
            </a:extLst>
          </p:cNvPr>
          <p:cNvGrpSpPr/>
          <p:nvPr/>
        </p:nvGrpSpPr>
        <p:grpSpPr>
          <a:xfrm>
            <a:off x="764433" y="4066275"/>
            <a:ext cx="3104898" cy="1609321"/>
            <a:chOff x="671773" y="4835369"/>
            <a:chExt cx="3104898" cy="1609321"/>
          </a:xfrm>
        </p:grpSpPr>
        <p:grpSp>
          <p:nvGrpSpPr>
            <p:cNvPr id="22" name="Group 21">
              <a:extLst>
                <a:ext uri="{FF2B5EF4-FFF2-40B4-BE49-F238E27FC236}">
                  <a16:creationId xmlns:a16="http://schemas.microsoft.com/office/drawing/2014/main" id="{FA15AE34-BB1F-A4AF-B0E8-7835C9991F27}"/>
                </a:ext>
              </a:extLst>
            </p:cNvPr>
            <p:cNvGrpSpPr/>
            <p:nvPr/>
          </p:nvGrpSpPr>
          <p:grpSpPr>
            <a:xfrm>
              <a:off x="686281" y="5533047"/>
              <a:ext cx="3090390" cy="911643"/>
              <a:chOff x="638254" y="4114357"/>
              <a:chExt cx="3090390" cy="911643"/>
            </a:xfrm>
          </p:grpSpPr>
          <p:cxnSp>
            <p:nvCxnSpPr>
              <p:cNvPr id="7" name="Straight Connector 6">
                <a:extLst>
                  <a:ext uri="{FF2B5EF4-FFF2-40B4-BE49-F238E27FC236}">
                    <a16:creationId xmlns:a16="http://schemas.microsoft.com/office/drawing/2014/main" id="{8338D4B6-6CF5-8063-6FE7-BE4B8161A237}"/>
                  </a:ext>
                </a:extLst>
              </p:cNvPr>
              <p:cNvCxnSpPr>
                <a:cxnSpLocks/>
              </p:cNvCxnSpPr>
              <p:nvPr/>
            </p:nvCxnSpPr>
            <p:spPr>
              <a:xfrm flipH="1">
                <a:off x="660265" y="4297466"/>
                <a:ext cx="2715422"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2E3C237B-D3EC-D680-091E-9BB4597C1493}"/>
                  </a:ext>
                </a:extLst>
              </p:cNvPr>
              <p:cNvSpPr/>
              <p:nvPr/>
            </p:nvSpPr>
            <p:spPr>
              <a:xfrm>
                <a:off x="3366267" y="4114357"/>
                <a:ext cx="362377" cy="366216"/>
              </a:xfrm>
              <a:prstGeom prst="ellipse">
                <a:avLst/>
              </a:prstGeom>
              <a:noFill/>
              <a:ln w="28575"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ea typeface="+mn-ea"/>
                  <a:cs typeface="Open Sans"/>
                </a:endParaRPr>
              </a:p>
            </p:txBody>
          </p:sp>
          <p:sp>
            <p:nvSpPr>
              <p:cNvPr id="12" name="Text Placeholder 14">
                <a:extLst>
                  <a:ext uri="{FF2B5EF4-FFF2-40B4-BE49-F238E27FC236}">
                    <a16:creationId xmlns:a16="http://schemas.microsoft.com/office/drawing/2014/main" id="{041EC1FE-4079-31BF-F62C-30B752B0D164}"/>
                  </a:ext>
                </a:extLst>
              </p:cNvPr>
              <p:cNvSpPr txBox="1">
                <a:spLocks/>
              </p:cNvSpPr>
              <p:nvPr/>
            </p:nvSpPr>
            <p:spPr>
              <a:xfrm>
                <a:off x="638254" y="4432388"/>
                <a:ext cx="2789436" cy="593612"/>
              </a:xfrm>
              <a:prstGeom prst="rect">
                <a:avLst/>
              </a:prstGeom>
            </p:spPr>
            <p:txBody>
              <a:bodyPr>
                <a:noAutofit/>
              </a:bodyP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787878"/>
                  </a:buClr>
                  <a:buSzPct val="75000"/>
                  <a:buNone/>
                  <a:tabLst>
                    <a:tab pos="182880" algn="l"/>
                  </a:tabLst>
                  <a:defRPr/>
                </a:pPr>
                <a:r>
                  <a:rPr kumimoji="0" lang="en-GB" sz="1800" b="0" i="0" u="none" strike="noStrike" kern="1200" cap="none" spc="0" normalizeH="0" baseline="0" noProof="0" dirty="0">
                    <a:ln>
                      <a:noFill/>
                    </a:ln>
                    <a:solidFill>
                      <a:srgbClr val="000000"/>
                    </a:solidFill>
                    <a:effectLst/>
                    <a:uLnTx/>
                    <a:uFillTx/>
                    <a:ea typeface="+mn-ea"/>
                    <a:cs typeface="Open Sans"/>
                  </a:rPr>
                  <a:t>Internal business </a:t>
                </a:r>
                <a:r>
                  <a:rPr lang="en-GB" sz="1800" dirty="0">
                    <a:solidFill>
                      <a:srgbClr val="000000"/>
                    </a:solidFill>
                    <a:cs typeface="Open Sans"/>
                  </a:rPr>
                  <a:t>a</a:t>
                </a:r>
                <a:r>
                  <a:rPr kumimoji="0" lang="en-GB" sz="1800" b="0" i="0" u="none" strike="noStrike" kern="1200" cap="none" spc="0" normalizeH="0" baseline="0" noProof="0" dirty="0" err="1">
                    <a:ln>
                      <a:noFill/>
                    </a:ln>
                    <a:solidFill>
                      <a:srgbClr val="000000"/>
                    </a:solidFill>
                    <a:effectLst/>
                    <a:uLnTx/>
                    <a:uFillTx/>
                    <a:ea typeface="+mn-ea"/>
                    <a:cs typeface="Open Sans"/>
                  </a:rPr>
                  <a:t>cceptance</a:t>
                </a:r>
                <a:r>
                  <a:rPr kumimoji="0" lang="en-GB" sz="1800" b="0" i="0" u="none" strike="noStrike" kern="1200" cap="none" spc="0" normalizeH="0" baseline="0" noProof="0" dirty="0">
                    <a:ln>
                      <a:noFill/>
                    </a:ln>
                    <a:solidFill>
                      <a:srgbClr val="000000"/>
                    </a:solidFill>
                    <a:effectLst/>
                    <a:uLnTx/>
                    <a:uFillTx/>
                    <a:ea typeface="+mn-ea"/>
                    <a:cs typeface="Open Sans"/>
                  </a:rPr>
                  <a:t> </a:t>
                </a:r>
                <a:r>
                  <a:rPr lang="en-GB" sz="1800" dirty="0">
                    <a:solidFill>
                      <a:srgbClr val="000000"/>
                    </a:solidFill>
                    <a:cs typeface="Open Sans"/>
                  </a:rPr>
                  <a:t>t</a:t>
                </a:r>
                <a:r>
                  <a:rPr kumimoji="0" lang="en-GB" sz="1800" b="0" i="0" u="none" strike="noStrike" kern="1200" cap="none" spc="0" normalizeH="0" baseline="0" noProof="0" dirty="0" err="1">
                    <a:ln>
                      <a:noFill/>
                    </a:ln>
                    <a:solidFill>
                      <a:srgbClr val="000000"/>
                    </a:solidFill>
                    <a:effectLst/>
                    <a:uLnTx/>
                    <a:uFillTx/>
                    <a:ea typeface="+mn-ea"/>
                    <a:cs typeface="Open Sans"/>
                  </a:rPr>
                  <a:t>esting</a:t>
                </a:r>
                <a:r>
                  <a:rPr kumimoji="0" lang="en-GB" sz="1800" b="0" i="0" u="none" strike="noStrike" kern="1200" cap="none" spc="0" normalizeH="0" baseline="0" noProof="0" dirty="0">
                    <a:ln>
                      <a:noFill/>
                    </a:ln>
                    <a:solidFill>
                      <a:srgbClr val="000000"/>
                    </a:solidFill>
                    <a:effectLst/>
                    <a:uLnTx/>
                    <a:uFillTx/>
                    <a:ea typeface="+mn-ea"/>
                    <a:cs typeface="Open Sans"/>
                  </a:rPr>
                  <a:t> &amp; manual data entry from contingency applications </a:t>
                </a:r>
              </a:p>
              <a:p>
                <a:pPr marL="0" marR="0" lvl="0" indent="0" algn="l" defTabSz="914400" rtl="0" eaLnBrk="1" fontAlgn="auto" latinLnBrk="0" hangingPunct="1">
                  <a:lnSpc>
                    <a:spcPct val="100000"/>
                  </a:lnSpc>
                  <a:spcBef>
                    <a:spcPts val="0"/>
                  </a:spcBef>
                  <a:spcAft>
                    <a:spcPts val="0"/>
                  </a:spcAft>
                  <a:buClr>
                    <a:srgbClr val="787878"/>
                  </a:buClr>
                  <a:buSzPct val="75000"/>
                  <a:buNone/>
                  <a:tabLst>
                    <a:tab pos="182880" algn="l"/>
                  </a:tabLst>
                  <a:defRPr/>
                </a:pPr>
                <a:endParaRPr kumimoji="0" lang="en-GB" sz="1800" b="0" i="0" u="none" strike="noStrike" kern="1200" cap="none" spc="0" normalizeH="0" baseline="0" noProof="0" dirty="0">
                  <a:ln>
                    <a:noFill/>
                  </a:ln>
                  <a:solidFill>
                    <a:srgbClr val="000000"/>
                  </a:solidFill>
                  <a:effectLst/>
                  <a:uLnTx/>
                  <a:uFillTx/>
                  <a:ea typeface="+mn-ea"/>
                  <a:cs typeface="Open Sans"/>
                </a:endParaRPr>
              </a:p>
            </p:txBody>
          </p:sp>
        </p:grpSp>
        <p:sp>
          <p:nvSpPr>
            <p:cNvPr id="13" name="Rectangle 12">
              <a:extLst>
                <a:ext uri="{FF2B5EF4-FFF2-40B4-BE49-F238E27FC236}">
                  <a16:creationId xmlns:a16="http://schemas.microsoft.com/office/drawing/2014/main" id="{C5B3574E-85D8-2B06-B1B7-99C1095B1400}"/>
                </a:ext>
              </a:extLst>
            </p:cNvPr>
            <p:cNvSpPr/>
            <p:nvPr/>
          </p:nvSpPr>
          <p:spPr>
            <a:xfrm>
              <a:off x="938083" y="4835369"/>
              <a:ext cx="2537634" cy="26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u="none" strike="noStrike" kern="1200" cap="none" spc="0" normalizeH="0" baseline="0" noProof="0" dirty="0">
                  <a:ln>
                    <a:noFill/>
                  </a:ln>
                  <a:solidFill>
                    <a:srgbClr val="000000"/>
                  </a:solidFill>
                  <a:effectLst/>
                  <a:uLnTx/>
                  <a:uFillTx/>
                  <a:ea typeface="+mn-ea"/>
                  <a:cs typeface="Chronicle Display Black"/>
                </a:rPr>
                <a:t>October 25</a:t>
              </a:r>
            </a:p>
          </p:txBody>
        </p:sp>
        <p:grpSp>
          <p:nvGrpSpPr>
            <p:cNvPr id="8" name="Group 7">
              <a:extLst>
                <a:ext uri="{FF2B5EF4-FFF2-40B4-BE49-F238E27FC236}">
                  <a16:creationId xmlns:a16="http://schemas.microsoft.com/office/drawing/2014/main" id="{88978532-F510-FC0A-530F-A81E00AD0589}"/>
                </a:ext>
              </a:extLst>
            </p:cNvPr>
            <p:cNvGrpSpPr/>
            <p:nvPr/>
          </p:nvGrpSpPr>
          <p:grpSpPr>
            <a:xfrm>
              <a:off x="671773" y="5136713"/>
              <a:ext cx="3104898" cy="710652"/>
              <a:chOff x="632445" y="3700510"/>
              <a:chExt cx="3104898" cy="710652"/>
            </a:xfrm>
          </p:grpSpPr>
          <p:sp>
            <p:nvSpPr>
              <p:cNvPr id="6" name="Oval 5">
                <a:extLst>
                  <a:ext uri="{FF2B5EF4-FFF2-40B4-BE49-F238E27FC236}">
                    <a16:creationId xmlns:a16="http://schemas.microsoft.com/office/drawing/2014/main" id="{05014411-A7E4-D8DF-CB95-C27F96B151FB}"/>
                  </a:ext>
                </a:extLst>
              </p:cNvPr>
              <p:cNvSpPr/>
              <p:nvPr/>
            </p:nvSpPr>
            <p:spPr>
              <a:xfrm>
                <a:off x="3427690" y="4183769"/>
                <a:ext cx="246232" cy="227393"/>
              </a:xfrm>
              <a:prstGeom prst="ellips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ea typeface="+mn-ea"/>
                  <a:cs typeface="Open Sans"/>
                </a:endParaRPr>
              </a:p>
            </p:txBody>
          </p:sp>
          <p:sp>
            <p:nvSpPr>
              <p:cNvPr id="10" name="Rectangle 9" descr="Internal tests information">
                <a:extLst>
                  <a:ext uri="{FF2B5EF4-FFF2-40B4-BE49-F238E27FC236}">
                    <a16:creationId xmlns:a16="http://schemas.microsoft.com/office/drawing/2014/main" id="{0158E52C-138D-3C35-DE57-587809971896}"/>
                  </a:ext>
                </a:extLst>
              </p:cNvPr>
              <p:cNvSpPr/>
              <p:nvPr/>
            </p:nvSpPr>
            <p:spPr>
              <a:xfrm>
                <a:off x="638254" y="3999621"/>
                <a:ext cx="2789436" cy="20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b="1" spc="-50" noProof="0" dirty="0">
                    <a:solidFill>
                      <a:srgbClr val="000000"/>
                    </a:solidFill>
                    <a:cs typeface="Open Sans"/>
                  </a:rPr>
                  <a:t>Internal tests</a:t>
                </a:r>
                <a:endParaRPr kumimoji="0" lang="en-GB" b="1" i="0" u="none" strike="noStrike" kern="1200" cap="none" spc="-50" normalizeH="0" baseline="0" noProof="0" dirty="0">
                  <a:ln>
                    <a:noFill/>
                  </a:ln>
                  <a:solidFill>
                    <a:srgbClr val="000000"/>
                  </a:solidFill>
                  <a:effectLst/>
                  <a:uLnTx/>
                  <a:uFillTx/>
                  <a:ea typeface="+mn-ea"/>
                  <a:cs typeface="Open Sans"/>
                </a:endParaRPr>
              </a:p>
            </p:txBody>
          </p:sp>
          <p:sp>
            <p:nvSpPr>
              <p:cNvPr id="16" name="Rectangle 15">
                <a:extLst>
                  <a:ext uri="{FF2B5EF4-FFF2-40B4-BE49-F238E27FC236}">
                    <a16:creationId xmlns:a16="http://schemas.microsoft.com/office/drawing/2014/main" id="{DD7E04C0-B285-7C58-C1BB-F0EB4B5063B5}"/>
                  </a:ext>
                </a:extLst>
              </p:cNvPr>
              <p:cNvSpPr>
                <a:spLocks/>
              </p:cNvSpPr>
              <p:nvPr/>
            </p:nvSpPr>
            <p:spPr>
              <a:xfrm>
                <a:off x="632445" y="3700510"/>
                <a:ext cx="3104898" cy="61875"/>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ea typeface="+mn-ea"/>
                  <a:cs typeface="+mn-cs"/>
                </a:endParaRPr>
              </a:p>
            </p:txBody>
          </p:sp>
        </p:grpSp>
      </p:grpSp>
      <p:grpSp>
        <p:nvGrpSpPr>
          <p:cNvPr id="27" name="Group 26" descr="External trial and test information&#10;">
            <a:extLst>
              <a:ext uri="{FF2B5EF4-FFF2-40B4-BE49-F238E27FC236}">
                <a16:creationId xmlns:a16="http://schemas.microsoft.com/office/drawing/2014/main" id="{4A3794BF-482B-E9E4-F62F-9C96B52A2D27}"/>
              </a:ext>
            </a:extLst>
          </p:cNvPr>
          <p:cNvGrpSpPr/>
          <p:nvPr/>
        </p:nvGrpSpPr>
        <p:grpSpPr>
          <a:xfrm>
            <a:off x="4275003" y="4034052"/>
            <a:ext cx="3587060" cy="1763305"/>
            <a:chOff x="4322153" y="4698898"/>
            <a:chExt cx="3208657" cy="1763305"/>
          </a:xfrm>
        </p:grpSpPr>
        <p:sp>
          <p:nvSpPr>
            <p:cNvPr id="14" name="Rectangle 13">
              <a:extLst>
                <a:ext uri="{FF2B5EF4-FFF2-40B4-BE49-F238E27FC236}">
                  <a16:creationId xmlns:a16="http://schemas.microsoft.com/office/drawing/2014/main" id="{F2A7AAB3-056B-9083-ACD6-F43778C0B7A1}"/>
                </a:ext>
              </a:extLst>
            </p:cNvPr>
            <p:cNvSpPr/>
            <p:nvPr/>
          </p:nvSpPr>
          <p:spPr>
            <a:xfrm>
              <a:off x="4573955" y="4698898"/>
              <a:ext cx="2537634" cy="26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u="none" strike="noStrike" kern="1200" cap="none" spc="0" normalizeH="0" baseline="0" noProof="0" dirty="0">
                  <a:ln>
                    <a:noFill/>
                  </a:ln>
                  <a:solidFill>
                    <a:srgbClr val="000000"/>
                  </a:solidFill>
                  <a:effectLst/>
                  <a:uLnTx/>
                  <a:uFillTx/>
                  <a:ea typeface="+mn-ea"/>
                  <a:cs typeface="Chronicle Display Black"/>
                </a:rPr>
                <a:t>November</a:t>
              </a:r>
              <a:r>
                <a:rPr lang="en-GB" noProof="0" dirty="0">
                  <a:solidFill>
                    <a:srgbClr val="000000"/>
                  </a:solidFill>
                  <a:cs typeface="Chronicle Display Black"/>
                </a:rPr>
                <a:t> 2025</a:t>
              </a:r>
              <a:endParaRPr kumimoji="0" lang="en-GB" u="none" strike="noStrike" kern="1200" cap="none" spc="0" normalizeH="0" baseline="0" noProof="0" dirty="0">
                <a:ln>
                  <a:noFill/>
                </a:ln>
                <a:solidFill>
                  <a:srgbClr val="000000"/>
                </a:solidFill>
                <a:effectLst/>
                <a:uLnTx/>
                <a:uFillTx/>
                <a:ea typeface="+mn-ea"/>
                <a:cs typeface="Chronicle Display Black"/>
              </a:endParaRPr>
            </a:p>
          </p:txBody>
        </p:sp>
        <p:grpSp>
          <p:nvGrpSpPr>
            <p:cNvPr id="26" name="Group 25">
              <a:extLst>
                <a:ext uri="{FF2B5EF4-FFF2-40B4-BE49-F238E27FC236}">
                  <a16:creationId xmlns:a16="http://schemas.microsoft.com/office/drawing/2014/main" id="{6EEE8879-5E64-EB20-7332-C470C4FC3A95}"/>
                </a:ext>
              </a:extLst>
            </p:cNvPr>
            <p:cNvGrpSpPr/>
            <p:nvPr/>
          </p:nvGrpSpPr>
          <p:grpSpPr>
            <a:xfrm>
              <a:off x="4322153" y="5044876"/>
              <a:ext cx="3208657" cy="1417327"/>
              <a:chOff x="4322153" y="5044876"/>
              <a:chExt cx="3208657" cy="1417327"/>
            </a:xfrm>
          </p:grpSpPr>
          <p:grpSp>
            <p:nvGrpSpPr>
              <p:cNvPr id="25" name="Group 24">
                <a:extLst>
                  <a:ext uri="{FF2B5EF4-FFF2-40B4-BE49-F238E27FC236}">
                    <a16:creationId xmlns:a16="http://schemas.microsoft.com/office/drawing/2014/main" id="{2DD5EBF4-B169-7BCD-44F2-D3670D965101}"/>
                  </a:ext>
                </a:extLst>
              </p:cNvPr>
              <p:cNvGrpSpPr/>
              <p:nvPr/>
            </p:nvGrpSpPr>
            <p:grpSpPr>
              <a:xfrm>
                <a:off x="4425912" y="5044876"/>
                <a:ext cx="3104898" cy="862860"/>
                <a:chOff x="4322153" y="3700510"/>
                <a:chExt cx="3104898" cy="862860"/>
              </a:xfrm>
            </p:grpSpPr>
            <p:sp>
              <p:nvSpPr>
                <p:cNvPr id="17" name="Rectangle 16">
                  <a:extLst>
                    <a:ext uri="{FF2B5EF4-FFF2-40B4-BE49-F238E27FC236}">
                      <a16:creationId xmlns:a16="http://schemas.microsoft.com/office/drawing/2014/main" id="{10267AC7-C61A-F7B1-A236-54466F37331E}"/>
                    </a:ext>
                  </a:extLst>
                </p:cNvPr>
                <p:cNvSpPr>
                  <a:spLocks/>
                </p:cNvSpPr>
                <p:nvPr/>
              </p:nvSpPr>
              <p:spPr>
                <a:xfrm>
                  <a:off x="4322153" y="3700510"/>
                  <a:ext cx="3104898" cy="61875"/>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ea typeface="+mn-ea"/>
                    <a:cs typeface="+mn-cs"/>
                  </a:endParaRPr>
                </a:p>
              </p:txBody>
            </p:sp>
            <p:sp>
              <p:nvSpPr>
                <p:cNvPr id="39" name="Oval 38">
                  <a:extLst>
                    <a:ext uri="{FF2B5EF4-FFF2-40B4-BE49-F238E27FC236}">
                      <a16:creationId xmlns:a16="http://schemas.microsoft.com/office/drawing/2014/main" id="{128552C7-3B35-34B8-E5A6-9296F5711B15}"/>
                    </a:ext>
                  </a:extLst>
                </p:cNvPr>
                <p:cNvSpPr/>
                <p:nvPr/>
              </p:nvSpPr>
              <p:spPr>
                <a:xfrm>
                  <a:off x="6934249" y="4197154"/>
                  <a:ext cx="362377" cy="366216"/>
                </a:xfrm>
                <a:prstGeom prst="ellipse">
                  <a:avLst/>
                </a:prstGeom>
                <a:noFill/>
                <a:ln w="28575"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ea typeface="+mn-ea"/>
                    <a:cs typeface="Open Sans"/>
                  </a:endParaRPr>
                </a:p>
              </p:txBody>
            </p:sp>
          </p:grpSp>
          <p:grpSp>
            <p:nvGrpSpPr>
              <p:cNvPr id="24" name="Group 23">
                <a:extLst>
                  <a:ext uri="{FF2B5EF4-FFF2-40B4-BE49-F238E27FC236}">
                    <a16:creationId xmlns:a16="http://schemas.microsoft.com/office/drawing/2014/main" id="{7A4752DD-7D1C-76EE-CE9A-858FDC1BDADB}"/>
                  </a:ext>
                </a:extLst>
              </p:cNvPr>
              <p:cNvGrpSpPr/>
              <p:nvPr/>
            </p:nvGrpSpPr>
            <p:grpSpPr>
              <a:xfrm>
                <a:off x="4322153" y="5435824"/>
                <a:ext cx="3208657" cy="1026379"/>
                <a:chOff x="4206236" y="4082418"/>
                <a:chExt cx="3208657" cy="1026379"/>
              </a:xfrm>
            </p:grpSpPr>
            <p:sp>
              <p:nvSpPr>
                <p:cNvPr id="36" name="Oval 35">
                  <a:extLst>
                    <a:ext uri="{FF2B5EF4-FFF2-40B4-BE49-F238E27FC236}">
                      <a16:creationId xmlns:a16="http://schemas.microsoft.com/office/drawing/2014/main" id="{BDFA2898-EC16-54B2-54D9-A065668BA24B}"/>
                    </a:ext>
                  </a:extLst>
                </p:cNvPr>
                <p:cNvSpPr/>
                <p:nvPr/>
              </p:nvSpPr>
              <p:spPr>
                <a:xfrm>
                  <a:off x="6995672" y="4266566"/>
                  <a:ext cx="246232" cy="227393"/>
                </a:xfrm>
                <a:prstGeom prst="ellips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ea typeface="+mn-ea"/>
                    <a:cs typeface="Open Sans"/>
                  </a:endParaRPr>
                </a:p>
              </p:txBody>
            </p:sp>
            <p:cxnSp>
              <p:nvCxnSpPr>
                <p:cNvPr id="37" name="Straight Connector 36">
                  <a:extLst>
                    <a:ext uri="{FF2B5EF4-FFF2-40B4-BE49-F238E27FC236}">
                      <a16:creationId xmlns:a16="http://schemas.microsoft.com/office/drawing/2014/main" id="{C603BBA4-56FE-8E12-0901-C6E2D3725C10}"/>
                    </a:ext>
                  </a:extLst>
                </p:cNvPr>
                <p:cNvCxnSpPr>
                  <a:cxnSpLocks/>
                </p:cNvCxnSpPr>
                <p:nvPr/>
              </p:nvCxnSpPr>
              <p:spPr>
                <a:xfrm flipH="1">
                  <a:off x="4228247" y="4380263"/>
                  <a:ext cx="2715422"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0430F56-A826-D0D8-7670-17CD8DBC011C}"/>
                    </a:ext>
                  </a:extLst>
                </p:cNvPr>
                <p:cNvSpPr/>
                <p:nvPr/>
              </p:nvSpPr>
              <p:spPr>
                <a:xfrm>
                  <a:off x="4206236" y="4082418"/>
                  <a:ext cx="2789436" cy="20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b="1" spc="-50" noProof="0" dirty="0">
                      <a:solidFill>
                        <a:srgbClr val="000000"/>
                      </a:solidFill>
                      <a:cs typeface="Open Sans"/>
                    </a:rPr>
                    <a:t>External trial and test</a:t>
                  </a:r>
                  <a:endParaRPr kumimoji="0" lang="en-GB" b="1" i="0" u="none" strike="noStrike" kern="1200" cap="none" spc="-50" normalizeH="0" baseline="0" noProof="0" dirty="0">
                    <a:ln>
                      <a:noFill/>
                    </a:ln>
                    <a:solidFill>
                      <a:srgbClr val="000000"/>
                    </a:solidFill>
                    <a:effectLst/>
                    <a:uLnTx/>
                    <a:uFillTx/>
                    <a:ea typeface="+mn-ea"/>
                    <a:cs typeface="Open Sans"/>
                  </a:endParaRPr>
                </a:p>
              </p:txBody>
            </p:sp>
            <p:sp>
              <p:nvSpPr>
                <p:cNvPr id="40" name="Text Placeholder 14">
                  <a:extLst>
                    <a:ext uri="{FF2B5EF4-FFF2-40B4-BE49-F238E27FC236}">
                      <a16:creationId xmlns:a16="http://schemas.microsoft.com/office/drawing/2014/main" id="{B8AF4739-8BF3-52CE-D478-DDE9F675D507}"/>
                    </a:ext>
                  </a:extLst>
                </p:cNvPr>
                <p:cNvSpPr txBox="1">
                  <a:spLocks/>
                </p:cNvSpPr>
                <p:nvPr/>
              </p:nvSpPr>
              <p:spPr>
                <a:xfrm>
                  <a:off x="4206236" y="4515185"/>
                  <a:ext cx="3208657" cy="593612"/>
                </a:xfrm>
                <a:prstGeom prst="rect">
                  <a:avLst/>
                </a:prstGeom>
              </p:spPr>
              <p:txBody>
                <a:bodyPr>
                  <a:noAutofit/>
                </a:bodyP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787878"/>
                    </a:buClr>
                    <a:buSzPct val="75000"/>
                    <a:buNone/>
                    <a:tabLst>
                      <a:tab pos="182880" algn="l"/>
                    </a:tabLst>
                    <a:defRPr/>
                  </a:pPr>
                  <a:r>
                    <a:rPr kumimoji="0" lang="en-GB" sz="1800" b="0" i="0" u="none" strike="noStrike" kern="1200" cap="none" spc="0" normalizeH="0" baseline="0" noProof="0" dirty="0">
                      <a:ln>
                        <a:noFill/>
                      </a:ln>
                      <a:solidFill>
                        <a:srgbClr val="000000"/>
                      </a:solidFill>
                      <a:effectLst/>
                      <a:uLnTx/>
                      <a:uFillTx/>
                      <a:ea typeface="+mn-ea"/>
                      <a:cs typeface="Open Sans"/>
                    </a:rPr>
                    <a:t>w/c 10 Nov: Assisted Live Trial </a:t>
                  </a:r>
                </a:p>
                <a:p>
                  <a:pPr marL="0" marR="0" lvl="0" indent="0" algn="l" defTabSz="914400" rtl="0" eaLnBrk="1" fontAlgn="auto" latinLnBrk="0" hangingPunct="1">
                    <a:lnSpc>
                      <a:spcPct val="100000"/>
                    </a:lnSpc>
                    <a:spcBef>
                      <a:spcPts val="0"/>
                    </a:spcBef>
                    <a:spcAft>
                      <a:spcPts val="0"/>
                    </a:spcAft>
                    <a:buClr>
                      <a:srgbClr val="787878"/>
                    </a:buClr>
                    <a:buSzPct val="75000"/>
                    <a:buNone/>
                    <a:tabLst>
                      <a:tab pos="182880" algn="l"/>
                    </a:tabLst>
                    <a:defRPr/>
                  </a:pPr>
                  <a:r>
                    <a:rPr kumimoji="0" lang="en-GB" sz="1800" b="0" i="0" u="none" strike="noStrike" kern="1200" cap="none" spc="0" normalizeH="0" baseline="0" noProof="0" dirty="0">
                      <a:ln>
                        <a:noFill/>
                      </a:ln>
                      <a:solidFill>
                        <a:srgbClr val="000000"/>
                      </a:solidFill>
                      <a:effectLst/>
                      <a:uLnTx/>
                      <a:uFillTx/>
                      <a:ea typeface="+mn-ea"/>
                      <a:cs typeface="Open Sans"/>
                    </a:rPr>
                    <a:t>w/c 17 Nov: Business acceptance </a:t>
                  </a:r>
                  <a:r>
                    <a:rPr lang="en-GB" sz="1800" dirty="0">
                      <a:solidFill>
                        <a:srgbClr val="000000"/>
                      </a:solidFill>
                      <a:cs typeface="Open Sans"/>
                    </a:rPr>
                    <a:t>t</a:t>
                  </a:r>
                  <a:r>
                    <a:rPr kumimoji="0" lang="en-GB" sz="1800" b="0" i="0" u="none" strike="noStrike" kern="1200" cap="none" spc="0" normalizeH="0" baseline="0" noProof="0" dirty="0" err="1">
                      <a:ln>
                        <a:noFill/>
                      </a:ln>
                      <a:solidFill>
                        <a:srgbClr val="000000"/>
                      </a:solidFill>
                      <a:effectLst/>
                      <a:uLnTx/>
                      <a:uFillTx/>
                      <a:ea typeface="+mn-ea"/>
                      <a:cs typeface="Open Sans"/>
                    </a:rPr>
                    <a:t>esting</a:t>
                  </a:r>
                  <a:endParaRPr kumimoji="0" lang="en-GB" sz="1800" b="0" i="0" u="none" strike="noStrike" kern="1200" cap="none" spc="0" normalizeH="0" baseline="0" noProof="0" dirty="0">
                    <a:ln>
                      <a:noFill/>
                    </a:ln>
                    <a:solidFill>
                      <a:srgbClr val="000000"/>
                    </a:solidFill>
                    <a:effectLst/>
                    <a:uLnTx/>
                    <a:uFillTx/>
                    <a:ea typeface="+mn-ea"/>
                    <a:cs typeface="Open Sans"/>
                  </a:endParaRPr>
                </a:p>
              </p:txBody>
            </p:sp>
          </p:grpSp>
        </p:grpSp>
      </p:grpSp>
      <p:grpSp>
        <p:nvGrpSpPr>
          <p:cNvPr id="21" name="Group 20" descr="Onboarding information">
            <a:extLst>
              <a:ext uri="{FF2B5EF4-FFF2-40B4-BE49-F238E27FC236}">
                <a16:creationId xmlns:a16="http://schemas.microsoft.com/office/drawing/2014/main" id="{6132E6EA-4848-79A8-690B-5F8F0FC8B1FF}"/>
              </a:ext>
            </a:extLst>
          </p:cNvPr>
          <p:cNvGrpSpPr/>
          <p:nvPr/>
        </p:nvGrpSpPr>
        <p:grpSpPr>
          <a:xfrm>
            <a:off x="8100028" y="4101269"/>
            <a:ext cx="3213717" cy="1707713"/>
            <a:chOff x="8011860" y="3429000"/>
            <a:chExt cx="3213717" cy="1707713"/>
          </a:xfrm>
        </p:grpSpPr>
        <p:sp>
          <p:nvSpPr>
            <p:cNvPr id="15" name="Rectangle 14">
              <a:extLst>
                <a:ext uri="{FF2B5EF4-FFF2-40B4-BE49-F238E27FC236}">
                  <a16:creationId xmlns:a16="http://schemas.microsoft.com/office/drawing/2014/main" id="{2DF9EB5E-0BBD-9791-59CE-5FD7D9306AE3}"/>
                </a:ext>
              </a:extLst>
            </p:cNvPr>
            <p:cNvSpPr/>
            <p:nvPr/>
          </p:nvSpPr>
          <p:spPr>
            <a:xfrm>
              <a:off x="8334821" y="3429000"/>
              <a:ext cx="2537634" cy="26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u="none" strike="noStrike" kern="1200" cap="none" spc="0" normalizeH="0" baseline="0" noProof="0">
                  <a:ln>
                    <a:noFill/>
                  </a:ln>
                  <a:solidFill>
                    <a:srgbClr val="000000"/>
                  </a:solidFill>
                  <a:effectLst/>
                  <a:uLnTx/>
                  <a:uFillTx/>
                  <a:ea typeface="+mn-ea"/>
                  <a:cs typeface="Chronicle Display Black"/>
                </a:rPr>
                <a:t>December</a:t>
              </a:r>
              <a:r>
                <a:rPr lang="en-GB" noProof="0">
                  <a:solidFill>
                    <a:srgbClr val="000000"/>
                  </a:solidFill>
                  <a:cs typeface="Chronicle Display Black"/>
                </a:rPr>
                <a:t> 2025</a:t>
              </a:r>
              <a:endParaRPr kumimoji="0" lang="en-GB" u="none" strike="noStrike" kern="1200" cap="none" spc="0" normalizeH="0" baseline="0" noProof="0">
                <a:ln>
                  <a:noFill/>
                </a:ln>
                <a:solidFill>
                  <a:srgbClr val="000000"/>
                </a:solidFill>
                <a:effectLst/>
                <a:uLnTx/>
                <a:uFillTx/>
                <a:ea typeface="+mn-ea"/>
                <a:cs typeface="Chronicle Display Black"/>
              </a:endParaRPr>
            </a:p>
          </p:txBody>
        </p:sp>
        <p:sp>
          <p:nvSpPr>
            <p:cNvPr id="18" name="Rectangle 17">
              <a:extLst>
                <a:ext uri="{FF2B5EF4-FFF2-40B4-BE49-F238E27FC236}">
                  <a16:creationId xmlns:a16="http://schemas.microsoft.com/office/drawing/2014/main" id="{8ED6CA1A-D9A0-ACF5-A718-F8396CEAA904}"/>
                </a:ext>
              </a:extLst>
            </p:cNvPr>
            <p:cNvSpPr>
              <a:spLocks/>
            </p:cNvSpPr>
            <p:nvPr/>
          </p:nvSpPr>
          <p:spPr>
            <a:xfrm>
              <a:off x="8011860" y="3700510"/>
              <a:ext cx="3104898" cy="61875"/>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ea typeface="+mn-ea"/>
                <a:cs typeface="+mn-cs"/>
              </a:endParaRPr>
            </a:p>
          </p:txBody>
        </p:sp>
        <p:grpSp>
          <p:nvGrpSpPr>
            <p:cNvPr id="20" name="Group 19">
              <a:extLst>
                <a:ext uri="{FF2B5EF4-FFF2-40B4-BE49-F238E27FC236}">
                  <a16:creationId xmlns:a16="http://schemas.microsoft.com/office/drawing/2014/main" id="{480AEC5D-7B96-4901-72CF-051FC146702D}"/>
                </a:ext>
              </a:extLst>
            </p:cNvPr>
            <p:cNvGrpSpPr/>
            <p:nvPr/>
          </p:nvGrpSpPr>
          <p:grpSpPr>
            <a:xfrm>
              <a:off x="8073764" y="4100972"/>
              <a:ext cx="3151813" cy="1035741"/>
              <a:chOff x="8005885" y="4107867"/>
              <a:chExt cx="3151813" cy="1035741"/>
            </a:xfrm>
          </p:grpSpPr>
          <p:grpSp>
            <p:nvGrpSpPr>
              <p:cNvPr id="3" name="Group 2">
                <a:extLst>
                  <a:ext uri="{FF2B5EF4-FFF2-40B4-BE49-F238E27FC236}">
                    <a16:creationId xmlns:a16="http://schemas.microsoft.com/office/drawing/2014/main" id="{6A693880-1F26-1741-FE0C-20E4EDD7E92E}"/>
                  </a:ext>
                </a:extLst>
              </p:cNvPr>
              <p:cNvGrpSpPr/>
              <p:nvPr/>
            </p:nvGrpSpPr>
            <p:grpSpPr>
              <a:xfrm>
                <a:off x="8005885" y="4107867"/>
                <a:ext cx="3151813" cy="463235"/>
                <a:chOff x="6792356" y="5007051"/>
                <a:chExt cx="3151813" cy="463235"/>
              </a:xfrm>
            </p:grpSpPr>
            <p:sp>
              <p:nvSpPr>
                <p:cNvPr id="43" name="Rectangle 42">
                  <a:extLst>
                    <a:ext uri="{FF2B5EF4-FFF2-40B4-BE49-F238E27FC236}">
                      <a16:creationId xmlns:a16="http://schemas.microsoft.com/office/drawing/2014/main" id="{895E13A0-6EB9-D75B-2A66-6938A2878D4A}"/>
                    </a:ext>
                  </a:extLst>
                </p:cNvPr>
                <p:cNvSpPr/>
                <p:nvPr/>
              </p:nvSpPr>
              <p:spPr>
                <a:xfrm>
                  <a:off x="6792356" y="5007051"/>
                  <a:ext cx="2789436" cy="20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b="1" spc="-50" noProof="0">
                      <a:solidFill>
                        <a:srgbClr val="000000"/>
                      </a:solidFill>
                      <a:cs typeface="Open Sans"/>
                    </a:rPr>
                    <a:t>Onboarding</a:t>
                  </a:r>
                  <a:endParaRPr kumimoji="0" lang="en-GB" b="1" i="0" u="none" strike="noStrike" kern="1200" cap="none" spc="-50" normalizeH="0" baseline="0" noProof="0">
                    <a:ln>
                      <a:noFill/>
                    </a:ln>
                    <a:solidFill>
                      <a:srgbClr val="000000"/>
                    </a:solidFill>
                    <a:effectLst/>
                    <a:uLnTx/>
                    <a:uFillTx/>
                    <a:ea typeface="+mn-ea"/>
                    <a:cs typeface="Open Sans"/>
                  </a:endParaRPr>
                </a:p>
              </p:txBody>
            </p:sp>
            <p:sp>
              <p:nvSpPr>
                <p:cNvPr id="44" name="Oval 43">
                  <a:extLst>
                    <a:ext uri="{FF2B5EF4-FFF2-40B4-BE49-F238E27FC236}">
                      <a16:creationId xmlns:a16="http://schemas.microsoft.com/office/drawing/2014/main" id="{79CC7683-5B1A-4DFD-A522-27A2AAE3B11D}"/>
                    </a:ext>
                  </a:extLst>
                </p:cNvPr>
                <p:cNvSpPr/>
                <p:nvPr/>
              </p:nvSpPr>
              <p:spPr>
                <a:xfrm>
                  <a:off x="9581792" y="5104070"/>
                  <a:ext cx="362377" cy="366216"/>
                </a:xfrm>
                <a:prstGeom prst="ellipse">
                  <a:avLst/>
                </a:prstGeom>
                <a:noFill/>
                <a:ln w="28575"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ea typeface="+mn-ea"/>
                    <a:cs typeface="Open Sans"/>
                  </a:endParaRPr>
                </a:p>
              </p:txBody>
            </p:sp>
          </p:grpSp>
          <p:grpSp>
            <p:nvGrpSpPr>
              <p:cNvPr id="19" name="Group 18">
                <a:extLst>
                  <a:ext uri="{FF2B5EF4-FFF2-40B4-BE49-F238E27FC236}">
                    <a16:creationId xmlns:a16="http://schemas.microsoft.com/office/drawing/2014/main" id="{0E6BEFCA-D700-6607-078C-4BBCE087E5D2}"/>
                  </a:ext>
                </a:extLst>
              </p:cNvPr>
              <p:cNvGrpSpPr/>
              <p:nvPr/>
            </p:nvGrpSpPr>
            <p:grpSpPr>
              <a:xfrm>
                <a:off x="8005885" y="4283660"/>
                <a:ext cx="3097091" cy="859948"/>
                <a:chOff x="6792356" y="5173482"/>
                <a:chExt cx="3097091" cy="859948"/>
              </a:xfrm>
            </p:grpSpPr>
            <p:sp>
              <p:nvSpPr>
                <p:cNvPr id="41" name="Oval 40">
                  <a:extLst>
                    <a:ext uri="{FF2B5EF4-FFF2-40B4-BE49-F238E27FC236}">
                      <a16:creationId xmlns:a16="http://schemas.microsoft.com/office/drawing/2014/main" id="{3CC57BDA-87DC-AE7B-4C31-F92BC4A1EC22}"/>
                    </a:ext>
                  </a:extLst>
                </p:cNvPr>
                <p:cNvSpPr/>
                <p:nvPr/>
              </p:nvSpPr>
              <p:spPr>
                <a:xfrm>
                  <a:off x="9643215" y="5173482"/>
                  <a:ext cx="246232" cy="227393"/>
                </a:xfrm>
                <a:prstGeom prst="ellips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ea typeface="+mn-ea"/>
                    <a:cs typeface="Open Sans"/>
                  </a:endParaRPr>
                </a:p>
              </p:txBody>
            </p:sp>
            <p:cxnSp>
              <p:nvCxnSpPr>
                <p:cNvPr id="42" name="Straight Connector 41">
                  <a:extLst>
                    <a:ext uri="{FF2B5EF4-FFF2-40B4-BE49-F238E27FC236}">
                      <a16:creationId xmlns:a16="http://schemas.microsoft.com/office/drawing/2014/main" id="{6811090D-F6C7-BAFA-612C-65EF34DC0BF3}"/>
                    </a:ext>
                  </a:extLst>
                </p:cNvPr>
                <p:cNvCxnSpPr>
                  <a:cxnSpLocks/>
                </p:cNvCxnSpPr>
                <p:nvPr/>
              </p:nvCxnSpPr>
              <p:spPr>
                <a:xfrm flipH="1">
                  <a:off x="6814367" y="5304896"/>
                  <a:ext cx="2715422"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14">
                  <a:extLst>
                    <a:ext uri="{FF2B5EF4-FFF2-40B4-BE49-F238E27FC236}">
                      <a16:creationId xmlns:a16="http://schemas.microsoft.com/office/drawing/2014/main" id="{93B8F246-B810-B12D-E111-BB5B0F29B930}"/>
                    </a:ext>
                  </a:extLst>
                </p:cNvPr>
                <p:cNvSpPr txBox="1">
                  <a:spLocks/>
                </p:cNvSpPr>
                <p:nvPr/>
              </p:nvSpPr>
              <p:spPr>
                <a:xfrm>
                  <a:off x="6792356" y="5439818"/>
                  <a:ext cx="2789436" cy="593612"/>
                </a:xfrm>
                <a:prstGeom prst="rect">
                  <a:avLst/>
                </a:prstGeom>
              </p:spPr>
              <p:txBody>
                <a:bodyPr>
                  <a:noAutofit/>
                </a:bodyP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787878"/>
                    </a:buClr>
                    <a:buSzPct val="75000"/>
                    <a:buNone/>
                    <a:tabLst>
                      <a:tab pos="182880" algn="l"/>
                    </a:tabLst>
                    <a:defRPr/>
                  </a:pPr>
                  <a:r>
                    <a:rPr kumimoji="0" lang="en-GB" sz="1800" b="0" i="0" u="none" strike="noStrike" kern="1200" cap="none" spc="0" normalizeH="0" baseline="0" noProof="0" dirty="0">
                      <a:ln>
                        <a:noFill/>
                      </a:ln>
                      <a:solidFill>
                        <a:srgbClr val="000000"/>
                      </a:solidFill>
                      <a:effectLst/>
                      <a:uLnTx/>
                      <a:uFillTx/>
                      <a:ea typeface="+mn-ea"/>
                      <a:cs typeface="Open Sans"/>
                    </a:rPr>
                    <a:t>w/c 24 Nov: Phased onboarding</a:t>
                  </a:r>
                  <a:r>
                    <a:rPr lang="en-GB" sz="1800" noProof="0" dirty="0">
                      <a:solidFill>
                        <a:srgbClr val="000000"/>
                      </a:solidFill>
                      <a:cs typeface="Open Sans"/>
                    </a:rPr>
                    <a:t> begins</a:t>
                  </a:r>
                  <a:endParaRPr kumimoji="0" lang="en-GB" sz="1800" b="0" i="0" u="none" strike="noStrike" kern="1200" cap="none" spc="0" normalizeH="0" baseline="0" noProof="0" dirty="0">
                    <a:ln>
                      <a:noFill/>
                    </a:ln>
                    <a:solidFill>
                      <a:srgbClr val="000000"/>
                    </a:solidFill>
                    <a:effectLst/>
                    <a:uLnTx/>
                    <a:uFillTx/>
                    <a:ea typeface="+mn-ea"/>
                    <a:cs typeface="Open Sans"/>
                  </a:endParaRPr>
                </a:p>
              </p:txBody>
            </p:sp>
          </p:grpSp>
        </p:grpSp>
      </p:grpSp>
      <p:sp>
        <p:nvSpPr>
          <p:cNvPr id="5" name="Slide Number Placeholder 4">
            <a:extLst>
              <a:ext uri="{FF2B5EF4-FFF2-40B4-BE49-F238E27FC236}">
                <a16:creationId xmlns:a16="http://schemas.microsoft.com/office/drawing/2014/main" id="{D73D7CAC-35E5-C152-773F-76D67F6CBC37}"/>
              </a:ext>
            </a:extLst>
          </p:cNvPr>
          <p:cNvSpPr>
            <a:spLocks noGrp="1"/>
          </p:cNvSpPr>
          <p:nvPr>
            <p:ph type="sldNum" sz="quarter" idx="12"/>
          </p:nvPr>
        </p:nvSpPr>
        <p:spPr/>
        <p:txBody>
          <a:bodyPr/>
          <a:lstStyle/>
          <a:p>
            <a:fld id="{C0189ED6-F87B-4BC1-907E-EF602CA5C674}" type="slidenum">
              <a:rPr lang="en-GB" noProof="0" smtClean="0"/>
              <a:t>7</a:t>
            </a:fld>
            <a:endParaRPr lang="en-GB" noProof="0"/>
          </a:p>
        </p:txBody>
      </p:sp>
    </p:spTree>
    <p:extLst>
      <p:ext uri="{BB962C8B-B14F-4D97-AF65-F5344CB8AC3E}">
        <p14:creationId xmlns:p14="http://schemas.microsoft.com/office/powerpoint/2010/main" val="50058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C0588-6788-8582-003B-7C452EEB6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3DD09-AA9B-11B5-3DA4-63D873A73DD0}"/>
              </a:ext>
            </a:extLst>
          </p:cNvPr>
          <p:cNvSpPr>
            <a:spLocks noGrp="1"/>
          </p:cNvSpPr>
          <p:nvPr>
            <p:ph type="title"/>
          </p:nvPr>
        </p:nvSpPr>
        <p:spPr>
          <a:xfrm>
            <a:off x="759599" y="2620800"/>
            <a:ext cx="10180149" cy="1080000"/>
          </a:xfrm>
        </p:spPr>
        <p:txBody>
          <a:bodyPr>
            <a:normAutofit/>
          </a:bodyPr>
          <a:lstStyle/>
          <a:p>
            <a:r>
              <a:rPr lang="en-GB" noProof="0" dirty="0"/>
              <a:t>Amazon web </a:t>
            </a:r>
            <a:r>
              <a:rPr lang="en-GB" dirty="0"/>
              <a:t>s</a:t>
            </a:r>
            <a:r>
              <a:rPr lang="en-GB" noProof="0" dirty="0" err="1"/>
              <a:t>ervices</a:t>
            </a:r>
            <a:r>
              <a:rPr lang="en-GB" noProof="0" dirty="0"/>
              <a:t> (AWS) - Secure browser</a:t>
            </a:r>
          </a:p>
        </p:txBody>
      </p:sp>
    </p:spTree>
    <p:extLst>
      <p:ext uri="{BB962C8B-B14F-4D97-AF65-F5344CB8AC3E}">
        <p14:creationId xmlns:p14="http://schemas.microsoft.com/office/powerpoint/2010/main" val="109602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43051-2354-D6FD-1008-161FF3912E8E}"/>
            </a:ext>
          </a:extLst>
        </p:cNvPr>
        <p:cNvGrpSpPr/>
        <p:nvPr/>
      </p:nvGrpSpPr>
      <p:grpSpPr>
        <a:xfrm>
          <a:off x="0" y="0"/>
          <a:ext cx="0" cy="0"/>
          <a:chOff x="0" y="0"/>
          <a:chExt cx="0" cy="0"/>
        </a:xfrm>
      </p:grpSpPr>
      <p:sp>
        <p:nvSpPr>
          <p:cNvPr id="24" name="Title 1">
            <a:extLst>
              <a:ext uri="{FF2B5EF4-FFF2-40B4-BE49-F238E27FC236}">
                <a16:creationId xmlns:a16="http://schemas.microsoft.com/office/drawing/2014/main" id="{8B20650B-B4DF-125E-00D4-5446301D658C}"/>
              </a:ext>
            </a:extLst>
          </p:cNvPr>
          <p:cNvSpPr>
            <a:spLocks noGrp="1"/>
          </p:cNvSpPr>
          <p:nvPr>
            <p:ph type="title"/>
          </p:nvPr>
        </p:nvSpPr>
        <p:spPr>
          <a:xfrm>
            <a:off x="809425" y="372136"/>
            <a:ext cx="10728000" cy="900000"/>
          </a:xfrm>
        </p:spPr>
        <p:txBody>
          <a:bodyPr>
            <a:normAutofit/>
          </a:bodyPr>
          <a:lstStyle/>
          <a:p>
            <a:r>
              <a:rPr lang="en-GB" sz="2800" noProof="0" dirty="0"/>
              <a:t>Secure Browser approach </a:t>
            </a:r>
          </a:p>
        </p:txBody>
      </p:sp>
      <p:sp>
        <p:nvSpPr>
          <p:cNvPr id="4" name="Footer Placeholder 3">
            <a:extLst>
              <a:ext uri="{FF2B5EF4-FFF2-40B4-BE49-F238E27FC236}">
                <a16:creationId xmlns:a16="http://schemas.microsoft.com/office/drawing/2014/main" id="{7B28F582-97EB-9678-27D0-3AE66209B53B}"/>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Providing access to justice through w</a:t>
            </a:r>
            <a:r>
              <a:rPr kumimoji="0" lang="en-GB" sz="1100" b="0" i="0" u="none" strike="noStrike" kern="1200" cap="none" spc="0" normalizeH="0" baseline="0" noProof="0">
                <a:ln>
                  <a:noFill/>
                </a:ln>
                <a:solidFill>
                  <a:prstClr val="black"/>
                </a:solidFill>
                <a:effectLst/>
                <a:uLnTx/>
                <a:uFillTx/>
                <a:latin typeface="Arial"/>
                <a:ea typeface="+mn-ea"/>
                <a:cs typeface="Arial"/>
              </a:rPr>
              <a:t>orking with others to achieve excellence in the delivery of legal aid</a:t>
            </a:r>
          </a:p>
        </p:txBody>
      </p:sp>
      <p:pic>
        <p:nvPicPr>
          <p:cNvPr id="17" name="Graphic 16">
            <a:extLst>
              <a:ext uri="{FF2B5EF4-FFF2-40B4-BE49-F238E27FC236}">
                <a16:creationId xmlns:a16="http://schemas.microsoft.com/office/drawing/2014/main" id="{DAD853E7-4E40-17D1-B035-D27E03FC57F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461" y="2714625"/>
            <a:ext cx="714375" cy="714375"/>
          </a:xfrm>
          <a:prstGeom prst="rect">
            <a:avLst/>
          </a:prstGeom>
        </p:spPr>
      </p:pic>
      <p:sp>
        <p:nvSpPr>
          <p:cNvPr id="2" name="Rectangle 1">
            <a:extLst>
              <a:ext uri="{FF2B5EF4-FFF2-40B4-BE49-F238E27FC236}">
                <a16:creationId xmlns:a16="http://schemas.microsoft.com/office/drawing/2014/main" id="{49B55F2A-833E-3BED-79A4-643C60F24F96}"/>
              </a:ext>
            </a:extLst>
          </p:cNvPr>
          <p:cNvSpPr/>
          <p:nvPr/>
        </p:nvSpPr>
        <p:spPr>
          <a:xfrm>
            <a:off x="770649" y="1149136"/>
            <a:ext cx="10065104" cy="15817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spcAft>
                <a:spcPts val="600"/>
              </a:spcAft>
              <a:buClr>
                <a:srgbClr val="000000"/>
              </a:buClr>
              <a:defRPr/>
            </a:pPr>
            <a:endParaRPr lang="en-GB" sz="2000" b="1" noProof="0" dirty="0">
              <a:solidFill>
                <a:schemeClr val="tx1"/>
              </a:solidFill>
            </a:endParaRPr>
          </a:p>
          <a:p>
            <a:pPr>
              <a:spcAft>
                <a:spcPts val="600"/>
              </a:spcAft>
              <a:buClr>
                <a:srgbClr val="000000"/>
              </a:buClr>
              <a:defRPr/>
            </a:pPr>
            <a:r>
              <a:rPr lang="en-GB" sz="2000" b="1" noProof="0" dirty="0">
                <a:solidFill>
                  <a:schemeClr val="tx1"/>
                </a:solidFill>
                <a:cs typeface="Arial"/>
              </a:rPr>
              <a:t>Provider access to CCMS will be via a Secure Browser:</a:t>
            </a:r>
            <a:r>
              <a:rPr lang="en-GB" sz="2000" noProof="0" dirty="0">
                <a:solidFill>
                  <a:schemeClr val="tx1"/>
                </a:solidFill>
                <a:cs typeface="Arial"/>
              </a:rPr>
              <a:t> </a:t>
            </a:r>
          </a:p>
          <a:p>
            <a:pPr marL="800100" lvl="1" indent="-342900">
              <a:spcAft>
                <a:spcPts val="600"/>
              </a:spcAft>
              <a:buClr>
                <a:srgbClr val="000000"/>
              </a:buClr>
              <a:buFont typeface="Arial" panose="020B0604020202020204" pitchFamily="34" charset="0"/>
              <a:buChar char="•"/>
              <a:defRPr/>
            </a:pPr>
            <a:r>
              <a:rPr lang="en-GB" sz="2000" noProof="0" dirty="0">
                <a:solidFill>
                  <a:schemeClr val="tx1"/>
                </a:solidFill>
                <a:cs typeface="Arial"/>
              </a:rPr>
              <a:t>This will be the only possible way to gain access to CCMS</a:t>
            </a:r>
            <a:endParaRPr lang="en-GB" sz="2000" noProof="0" dirty="0">
              <a:solidFill>
                <a:schemeClr val="tx1"/>
              </a:solidFill>
              <a:highlight>
                <a:srgbClr val="FFFF00"/>
              </a:highlight>
              <a:cs typeface="Arial"/>
            </a:endParaRPr>
          </a:p>
          <a:p>
            <a:pPr marL="800100" lvl="1" indent="-342900">
              <a:spcAft>
                <a:spcPts val="600"/>
              </a:spcAft>
              <a:buClr>
                <a:srgbClr val="000000"/>
              </a:buClr>
              <a:buFont typeface="Arial" panose="020B0604020202020204" pitchFamily="34" charset="0"/>
              <a:buChar char="•"/>
              <a:defRPr/>
            </a:pPr>
            <a:r>
              <a:rPr lang="en-GB" sz="2000" noProof="0" dirty="0">
                <a:solidFill>
                  <a:schemeClr val="tx1"/>
                </a:solidFill>
                <a:cs typeface="Arial"/>
              </a:rPr>
              <a:t>Multi Factor Authentication (MFA) enforced for every session.</a:t>
            </a:r>
            <a:endParaRPr lang="en-GB" sz="2000" kern="0" noProof="0" dirty="0">
              <a:solidFill>
                <a:schemeClr val="tx1"/>
              </a:solidFill>
              <a:cs typeface="Arial"/>
              <a:sym typeface="Arial"/>
            </a:endParaRPr>
          </a:p>
          <a:p>
            <a:pPr lvl="0">
              <a:spcAft>
                <a:spcPts val="600"/>
              </a:spcAft>
              <a:buClr>
                <a:srgbClr val="000000"/>
              </a:buClr>
              <a:defRPr/>
            </a:pPr>
            <a:endParaRPr lang="en-GB" sz="2000" b="1" kern="0" noProof="0" dirty="0">
              <a:solidFill>
                <a:schemeClr val="tx1"/>
              </a:solidFill>
              <a:sym typeface="Arial"/>
            </a:endParaRPr>
          </a:p>
        </p:txBody>
      </p:sp>
      <p:sp>
        <p:nvSpPr>
          <p:cNvPr id="3" name="Rectangle 2">
            <a:extLst>
              <a:ext uri="{FF2B5EF4-FFF2-40B4-BE49-F238E27FC236}">
                <a16:creationId xmlns:a16="http://schemas.microsoft.com/office/drawing/2014/main" id="{2B40C7FD-C53C-D07B-44C9-15C9B0D7EFAC}"/>
              </a:ext>
            </a:extLst>
          </p:cNvPr>
          <p:cNvSpPr/>
          <p:nvPr/>
        </p:nvSpPr>
        <p:spPr>
          <a:xfrm>
            <a:off x="882982" y="3039459"/>
            <a:ext cx="9952770" cy="2959773"/>
          </a:xfrm>
          <a:prstGeom prst="rect">
            <a:avLst/>
          </a:prstGeom>
          <a:solidFill>
            <a:schemeClr val="bg1"/>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b="1" noProof="0" dirty="0">
                <a:solidFill>
                  <a:schemeClr val="tx1"/>
                </a:solidFill>
              </a:rPr>
              <a:t>What is it?</a:t>
            </a:r>
          </a:p>
          <a:p>
            <a:pPr>
              <a:spcAft>
                <a:spcPts val="600"/>
              </a:spcAft>
            </a:pPr>
            <a:r>
              <a:rPr lang="en-GB" noProof="0" dirty="0">
                <a:solidFill>
                  <a:schemeClr val="tx1"/>
                </a:solidFill>
              </a:rPr>
              <a:t>AWS ‘</a:t>
            </a:r>
            <a:r>
              <a:rPr lang="en-GB" noProof="0" dirty="0" err="1">
                <a:solidFill>
                  <a:schemeClr val="tx1"/>
                </a:solidFill>
              </a:rPr>
              <a:t>WorkSpaces’</a:t>
            </a:r>
            <a:r>
              <a:rPr lang="en-GB" noProof="0" dirty="0">
                <a:solidFill>
                  <a:schemeClr val="tx1"/>
                </a:solidFill>
              </a:rPr>
              <a:t> Secure Browser is a fully managed, cloud-native browser isolation service. </a:t>
            </a:r>
          </a:p>
          <a:p>
            <a:pPr>
              <a:spcAft>
                <a:spcPts val="600"/>
              </a:spcAft>
            </a:pPr>
            <a:r>
              <a:rPr lang="en-GB" b="1" noProof="0" dirty="0">
                <a:solidFill>
                  <a:schemeClr val="tx1"/>
                </a:solidFill>
              </a:rPr>
              <a:t>This means:</a:t>
            </a:r>
          </a:p>
          <a:p>
            <a:pPr marL="285750" indent="-285750">
              <a:spcAft>
                <a:spcPts val="600"/>
              </a:spcAft>
              <a:buFont typeface="Arial" panose="020B0604020202020204" pitchFamily="34" charset="0"/>
              <a:buChar char="•"/>
            </a:pPr>
            <a:r>
              <a:rPr lang="en-GB" noProof="0" dirty="0">
                <a:solidFill>
                  <a:schemeClr val="tx1"/>
                </a:solidFill>
              </a:rPr>
              <a:t>No sensitive data (HTML, DOM, files) ever touches your device.</a:t>
            </a:r>
          </a:p>
          <a:p>
            <a:pPr marL="285750" indent="-285750">
              <a:spcAft>
                <a:spcPts val="600"/>
              </a:spcAft>
              <a:buFont typeface="Arial" panose="020B0604020202020204" pitchFamily="34" charset="0"/>
              <a:buChar char="•"/>
            </a:pPr>
            <a:r>
              <a:rPr lang="en-GB" noProof="0" dirty="0">
                <a:solidFill>
                  <a:schemeClr val="tx1"/>
                </a:solidFill>
              </a:rPr>
              <a:t>The browsing environment is disposable and isolated in AWS for each individual session</a:t>
            </a:r>
            <a:r>
              <a:rPr lang="en-GB" noProof="0">
                <a:solidFill>
                  <a:schemeClr val="tx1"/>
                </a:solidFill>
              </a:rPr>
              <a:t>.</a:t>
            </a:r>
            <a:r>
              <a:rPr lang="en-GB" noProof="0" dirty="0">
                <a:solidFill>
                  <a:schemeClr val="tx1"/>
                </a:solidFill>
              </a:rPr>
              <a:t> </a:t>
            </a:r>
          </a:p>
          <a:p>
            <a:pPr marL="285750" indent="-285750">
              <a:spcAft>
                <a:spcPts val="600"/>
              </a:spcAft>
              <a:buFont typeface="Arial" panose="020B0604020202020204" pitchFamily="34" charset="0"/>
              <a:buChar char="•"/>
            </a:pPr>
            <a:r>
              <a:rPr lang="en-GB" noProof="0" dirty="0">
                <a:solidFill>
                  <a:schemeClr val="tx1"/>
                </a:solidFill>
              </a:rPr>
              <a:t>Access to the service is limited to external users with certain CCMS profile attributes</a:t>
            </a:r>
            <a:r>
              <a:rPr lang="en-GB" noProof="0">
                <a:solidFill>
                  <a:schemeClr val="tx1"/>
                </a:solidFill>
              </a:rPr>
              <a:t>.</a:t>
            </a:r>
            <a:r>
              <a:rPr lang="en-GB" noProof="0" dirty="0">
                <a:solidFill>
                  <a:schemeClr val="tx1"/>
                </a:solidFill>
              </a:rPr>
              <a:t>  </a:t>
            </a:r>
          </a:p>
          <a:p>
            <a:pPr marL="285750" indent="-285750">
              <a:spcAft>
                <a:spcPts val="600"/>
              </a:spcAft>
              <a:buFont typeface="Arial" panose="020B0604020202020204" pitchFamily="34" charset="0"/>
              <a:buChar char="•"/>
            </a:pPr>
            <a:r>
              <a:rPr lang="en-GB" noProof="0" dirty="0">
                <a:solidFill>
                  <a:schemeClr val="tx1"/>
                </a:solidFill>
              </a:rPr>
              <a:t>These permissions are granted within the ‘Sign into Legal Aid Services’ (</a:t>
            </a:r>
            <a:r>
              <a:rPr lang="en-GB" noProof="0" dirty="0" err="1">
                <a:solidFill>
                  <a:schemeClr val="tx1"/>
                </a:solidFill>
              </a:rPr>
              <a:t>SiLAS</a:t>
            </a:r>
            <a:r>
              <a:rPr lang="en-GB" noProof="0" dirty="0">
                <a:solidFill>
                  <a:schemeClr val="tx1"/>
                </a:solidFill>
              </a:rPr>
              <a:t>) application</a:t>
            </a:r>
            <a:r>
              <a:rPr lang="en-GB" noProof="0">
                <a:solidFill>
                  <a:schemeClr val="tx1"/>
                </a:solidFill>
              </a:rPr>
              <a:t>.</a:t>
            </a:r>
            <a:endParaRPr lang="en-GB" noProof="0" dirty="0">
              <a:solidFill>
                <a:schemeClr val="tx1"/>
              </a:solidFill>
            </a:endParaRPr>
          </a:p>
          <a:p>
            <a:pPr marL="285750" indent="-285750">
              <a:spcAft>
                <a:spcPts val="600"/>
              </a:spcAft>
              <a:buFont typeface="Arial" panose="020B0604020202020204" pitchFamily="34" charset="0"/>
              <a:buChar char="•"/>
            </a:pPr>
            <a:r>
              <a:rPr lang="en-GB" noProof="0" dirty="0">
                <a:solidFill>
                  <a:schemeClr val="tx1"/>
                </a:solidFill>
              </a:rPr>
              <a:t>It works with your existing IT— no software install required or VPN overlay.</a:t>
            </a:r>
          </a:p>
        </p:txBody>
      </p:sp>
      <p:sp>
        <p:nvSpPr>
          <p:cNvPr id="5" name="Slide Number Placeholder 4">
            <a:extLst>
              <a:ext uri="{FF2B5EF4-FFF2-40B4-BE49-F238E27FC236}">
                <a16:creationId xmlns:a16="http://schemas.microsoft.com/office/drawing/2014/main" id="{5F3E0B2F-EAE0-F8F0-A34A-147717A8B3D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0189ED6-F87B-4BC1-907E-EF602CA5C674}" type="slidenum">
              <a:rPr kumimoji="0" lang="en-GB" sz="1500" b="1" i="0" u="none" strike="noStrike" kern="1200" cap="none" spc="0" normalizeH="0" baseline="0" noProof="0" smtClean="0">
                <a:ln>
                  <a:noFill/>
                </a:ln>
                <a:solidFill>
                  <a:srgbClr val="565B9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500" b="1" i="0" u="none" strike="noStrike" kern="1200" cap="none" spc="0" normalizeH="0" baseline="0" noProof="0">
              <a:ln>
                <a:noFill/>
              </a:ln>
              <a:solidFill>
                <a:srgbClr val="565B96"/>
              </a:solidFill>
              <a:effectLst/>
              <a:uLnTx/>
              <a:uFillTx/>
              <a:latin typeface="Arial"/>
              <a:ea typeface="+mn-ea"/>
              <a:cs typeface="+mn-cs"/>
            </a:endParaRPr>
          </a:p>
        </p:txBody>
      </p:sp>
    </p:spTree>
    <p:extLst>
      <p:ext uri="{BB962C8B-B14F-4D97-AF65-F5344CB8AC3E}">
        <p14:creationId xmlns:p14="http://schemas.microsoft.com/office/powerpoint/2010/main" val="2045192219"/>
      </p:ext>
    </p:extLst>
  </p:cSld>
  <p:clrMapOvr>
    <a:masterClrMapping/>
  </p:clrMapOvr>
</p:sld>
</file>

<file path=ppt/theme/theme1.xml><?xml version="1.0" encoding="utf-8"?>
<a:theme xmlns:a="http://schemas.openxmlformats.org/drawingml/2006/main" name="Purple LAA templat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LAA template" id="{9285AC70-F94F-4C56-9A7F-FFD454421557}" vid="{4FBB97CA-136A-4F81-995A-B49DFDCD8F3A}"/>
    </a:ext>
  </a:extLst>
</a:theme>
</file>

<file path=ppt/theme/theme2.xml><?xml version="1.0" encoding="utf-8"?>
<a:theme xmlns:a="http://schemas.openxmlformats.org/drawingml/2006/main" name="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gal Aid Agency - purple">
      <a:dk1>
        <a:sysClr val="windowText" lastClr="000000"/>
      </a:dk1>
      <a:lt1>
        <a:sysClr val="window" lastClr="FFFFFF"/>
      </a:lt1>
      <a:dk2>
        <a:srgbClr val="000000"/>
      </a:dk2>
      <a:lt2>
        <a:srgbClr val="FFFFFF"/>
      </a:lt2>
      <a:accent1>
        <a:srgbClr val="565B96"/>
      </a:accent1>
      <a:accent2>
        <a:srgbClr val="006D55"/>
      </a:accent2>
      <a:accent3>
        <a:srgbClr val="EE7127"/>
      </a:accent3>
      <a:accent4>
        <a:srgbClr val="A0A5B4"/>
      </a:accent4>
      <a:accent5>
        <a:srgbClr val="00A5A1"/>
      </a:accent5>
      <a:accent6>
        <a:srgbClr val="D0333A"/>
      </a:accent6>
      <a:hlink>
        <a:srgbClr val="565B96"/>
      </a:hlink>
      <a:folHlink>
        <a:srgbClr val="565B96"/>
      </a:folHlink>
    </a:clrScheme>
    <a:fontScheme name="Legal Aid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64d88a-f917-4e5b-b4b3-0d583ca064df" xsi:nil="true"/>
    <lcf76f155ced4ddcb4097134ff3c332f xmlns="7ab7f380-e69a-4530-9d82-465b789989c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8A790F46921D4F85CA369B578D3B86" ma:contentTypeVersion="11" ma:contentTypeDescription="Create a new document." ma:contentTypeScope="" ma:versionID="2598b585cad92a6c3bb0fd20c1085b6d">
  <xsd:schema xmlns:xsd="http://www.w3.org/2001/XMLSchema" xmlns:xs="http://www.w3.org/2001/XMLSchema" xmlns:p="http://schemas.microsoft.com/office/2006/metadata/properties" xmlns:ns2="7ab7f380-e69a-4530-9d82-465b789989cf" xmlns:ns3="eb64d88a-f917-4e5b-b4b3-0d583ca064df" targetNamespace="http://schemas.microsoft.com/office/2006/metadata/properties" ma:root="true" ma:fieldsID="7fcca1135e32ca76cad20cbf0989abd2" ns2:_="" ns3:_="">
    <xsd:import namespace="7ab7f380-e69a-4530-9d82-465b789989cf"/>
    <xsd:import namespace="eb64d88a-f917-4e5b-b4b3-0d583ca064d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b7f380-e69a-4530-9d82-465b78998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64d88a-f917-4e5b-b4b3-0d583ca064d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a2b3250-63bf-456b-a8c1-3d651daf7a92}" ma:internalName="TaxCatchAll" ma:showField="CatchAllData" ma:web="eb64d88a-f917-4e5b-b4b3-0d583ca064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CDB07E-F013-4360-A93E-529D784DE884}">
  <ds:schemaRefs>
    <ds:schemaRef ds:uri="http://schemas.microsoft.com/office/2006/documentManagement/types"/>
    <ds:schemaRef ds:uri="http://schemas.microsoft.com/office/2006/metadata/properties"/>
    <ds:schemaRef ds:uri="http://schemas.openxmlformats.org/package/2006/metadata/core-properties"/>
    <ds:schemaRef ds:uri="7ab7f380-e69a-4530-9d82-465b789989cf"/>
    <ds:schemaRef ds:uri="eb64d88a-f917-4e5b-b4b3-0d583ca064df"/>
    <ds:schemaRef ds:uri="http://purl.org/dc/elements/1.1/"/>
    <ds:schemaRef ds:uri="http://schemas.microsoft.com/office/infopath/2007/PartnerControl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9B8EBC4F-4D15-4443-8A7D-4788BE91BB3F}">
  <ds:schemaRefs>
    <ds:schemaRef ds:uri="http://schemas.microsoft.com/sharepoint/v3/contenttype/forms"/>
  </ds:schemaRefs>
</ds:datastoreItem>
</file>

<file path=customXml/itemProps3.xml><?xml version="1.0" encoding="utf-8"?>
<ds:datastoreItem xmlns:ds="http://schemas.openxmlformats.org/officeDocument/2006/customXml" ds:itemID="{07AB0BC4-60B9-41DE-A357-78242F720FE8}">
  <ds:schemaRefs>
    <ds:schemaRef ds:uri="7ab7f380-e69a-4530-9d82-465b789989cf"/>
    <ds:schemaRef ds:uri="eb64d88a-f917-4e5b-b4b3-0d583ca064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269</TotalTime>
  <Words>2899</Words>
  <Application>Microsoft Office PowerPoint</Application>
  <PresentationFormat>Widescreen</PresentationFormat>
  <Paragraphs>278</Paragraphs>
  <Slides>29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Chronicle Display Black</vt:lpstr>
      <vt:lpstr>Open Sans</vt:lpstr>
      <vt:lpstr>Segoe UI</vt:lpstr>
      <vt:lpstr>Wingdings</vt:lpstr>
      <vt:lpstr>Purple LAA template</vt:lpstr>
      <vt:lpstr>#HelpUsSayYes Webinar: Civil restoration process: Civil applications   </vt:lpstr>
      <vt:lpstr>Technical tips for this webinar</vt:lpstr>
      <vt:lpstr>PowerPoint live: Option 1</vt:lpstr>
      <vt:lpstr>PowerPoint live: Option 2</vt:lpstr>
      <vt:lpstr>Restoration process: Civil applications</vt:lpstr>
      <vt:lpstr>Latest progress</vt:lpstr>
      <vt:lpstr>Civil restoration: Progress to date </vt:lpstr>
      <vt:lpstr>Amazon web services (AWS) - Secure browser</vt:lpstr>
      <vt:lpstr>Secure Browser approach </vt:lpstr>
      <vt:lpstr>What does this mean?</vt:lpstr>
      <vt:lpstr>1</vt:lpstr>
      <vt:lpstr>1a</vt:lpstr>
      <vt:lpstr>3</vt:lpstr>
      <vt:lpstr>4</vt:lpstr>
      <vt:lpstr>5</vt:lpstr>
      <vt:lpstr>6</vt:lpstr>
      <vt:lpstr>7</vt:lpstr>
      <vt:lpstr>Phased onboarding</vt:lpstr>
      <vt:lpstr>Why are we taking a phased approach?</vt:lpstr>
      <vt:lpstr>The phased onboarding approach to CCMS</vt:lpstr>
      <vt:lpstr>Case reassignment</vt:lpstr>
      <vt:lpstr>Case reassignment process</vt:lpstr>
      <vt:lpstr>Q&amp;A </vt:lpstr>
      <vt:lpstr>What comes next</vt:lpstr>
      <vt:lpstr>Support available</vt:lpstr>
      <vt:lpstr>General additional information</vt:lpstr>
      <vt:lpstr>Our training website</vt:lpstr>
      <vt:lpstr>Useful links for additional information</vt:lpstr>
      <vt:lpstr>Legal Aid Agency​ 13th Floor (13.51)​ 102 Petty France​ London SW1H 9AJ​ gov.uk/government/organisations/legal-aid-agency  </vt:lpstr>
    </vt:vector>
  </TitlesOfParts>
  <Manager>Legal Aid Agency</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[Subject or description]</dc:subject>
  <dc:creator>Goddard, Tammy | She/Hers</dc:creator>
  <cp:keywords>[Key words separated by commas]</cp:keywords>
  <cp:lastModifiedBy>Shoulder, Darren</cp:lastModifiedBy>
  <cp:revision>2</cp:revision>
  <cp:lastPrinted>2025-11-17T10:19:01Z</cp:lastPrinted>
  <dcterms:created xsi:type="dcterms:W3CDTF">2024-10-29T19:15:47Z</dcterms:created>
  <dcterms:modified xsi:type="dcterms:W3CDTF">2025-11-20T15:49:35Z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b734f1-cb36-428c-8453-d227e30ff63d_Enabled">
    <vt:lpwstr>true</vt:lpwstr>
  </property>
  <property fmtid="{D5CDD505-2E9C-101B-9397-08002B2CF9AE}" pid="3" name="MSIP_Label_15b734f1-cb36-428c-8453-d227e30ff63d_SetDate">
    <vt:lpwstr>2024-11-08T06:59:39Z</vt:lpwstr>
  </property>
  <property fmtid="{D5CDD505-2E9C-101B-9397-08002B2CF9AE}" pid="4" name="MSIP_Label_15b734f1-cb36-428c-8453-d227e30ff63d_Method">
    <vt:lpwstr>Privileged</vt:lpwstr>
  </property>
  <property fmtid="{D5CDD505-2E9C-101B-9397-08002B2CF9AE}" pid="5" name="MSIP_Label_15b734f1-cb36-428c-8453-d227e30ff63d_Name">
    <vt:lpwstr>OFFICIAL - FOR PUBLIC RELEASE</vt:lpwstr>
  </property>
  <property fmtid="{D5CDD505-2E9C-101B-9397-08002B2CF9AE}" pid="6" name="MSIP_Label_15b734f1-cb36-428c-8453-d227e30ff63d_SiteId">
    <vt:lpwstr>c6874728-71e6-41fe-a9e1-2e8c36776ad8</vt:lpwstr>
  </property>
  <property fmtid="{D5CDD505-2E9C-101B-9397-08002B2CF9AE}" pid="7" name="MSIP_Label_15b734f1-cb36-428c-8453-d227e30ff63d_ActionId">
    <vt:lpwstr>321c69c6-b81a-4ef3-ba29-7cd8782668b8</vt:lpwstr>
  </property>
  <property fmtid="{D5CDD505-2E9C-101B-9397-08002B2CF9AE}" pid="8" name="MSIP_Label_15b734f1-cb36-428c-8453-d227e30ff63d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 - FOR PUBLIC RELEASE</vt:lpwstr>
  </property>
  <property fmtid="{D5CDD505-2E9C-101B-9397-08002B2CF9AE}" pid="11" name="ClassificationContentMarkingHeaderLocations">
    <vt:lpwstr>Office Theme:9</vt:lpwstr>
  </property>
  <property fmtid="{D5CDD505-2E9C-101B-9397-08002B2CF9AE}" pid="12" name="ClassificationContentMarkingHeaderText">
    <vt:lpwstr>OFFICIAL - FOR PUBLIC RELEASE</vt:lpwstr>
  </property>
  <property fmtid="{D5CDD505-2E9C-101B-9397-08002B2CF9AE}" pid="13" name="ContentTypeId">
    <vt:lpwstr>0x010100368A790F46921D4F85CA369B578D3B86</vt:lpwstr>
  </property>
  <property fmtid="{D5CDD505-2E9C-101B-9397-08002B2CF9AE}" pid="14" name="MediaServiceImageTags">
    <vt:lpwstr/>
  </property>
</Properties>
</file>